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9" r:id="rId20"/>
    <p:sldId id="273" r:id="rId21"/>
    <p:sldId id="290" r:id="rId22"/>
    <p:sldId id="291"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9144000" cy="5143500" type="screen16x9"/>
  <p:notesSz cx="6858000" cy="9144000"/>
  <p:embeddedFontLst>
    <p:embeddedFont>
      <p:font typeface="Diba" panose="01000504000000020004" pitchFamily="2" charset="-78"/>
      <p:regular r:id="rId39"/>
    </p:embeddedFont>
    <p:embeddedFont>
      <p:font typeface="HelveNueThin" pitchFamily="2" charset="0"/>
      <p:regular r:id="rId40"/>
    </p:embeddedFont>
    <p:embeddedFont>
      <p:font typeface="Helvetica 65 Medium" panose="020B0500000000000000" pitchFamily="2" charset="0"/>
      <p:regular r:id="rId41"/>
      <p:italic r:id="rId42"/>
    </p:embeddedFont>
    <p:embeddedFont>
      <p:font typeface="Helvetica LT Std Cond Blk" panose="020B0806030502050204" pitchFamily="34" charset="0"/>
      <p:bold r:id="rId43"/>
    </p:embeddedFont>
    <p:embeddedFont>
      <p:font typeface="Helvetica Neue Medium Extended" pitchFamily="50" charset="0"/>
      <p:regular r:id="rId44"/>
    </p:embeddedFont>
    <p:embeddedFont>
      <p:font typeface="Lato" panose="020F0502020204030203" pitchFamily="34" charset="0"/>
      <p:regular r:id="rId45"/>
      <p:bold r:id="rId46"/>
      <p:italic r:id="rId47"/>
      <p:boldItalic r:id="rId48"/>
    </p:embeddedFont>
    <p:embeddedFont>
      <p:font typeface="Raleway" pitchFamily="2" charset="0"/>
      <p:regular r:id="rId49"/>
      <p:bold r:id="rId50"/>
      <p:italic r:id="rId51"/>
      <p:boldItalic r:id="rId52"/>
    </p:embeddedFont>
    <p:embeddedFont>
      <p:font typeface="Vazirmatn" panose="020B0604020202020204" charset="-78"/>
      <p:regular r:id="rId53"/>
      <p:bold r:id="rId54"/>
    </p:embeddedFont>
    <p:embeddedFont>
      <p:font typeface="Yekan Bakh" panose="00000500000000000000" pitchFamily="50" charset="-78"/>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28D"/>
    <a:srgbClr val="F465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60" d="100"/>
          <a:sy n="160" d="100"/>
        </p:scale>
        <p:origin x="1824" y="7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87ab55ecdf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387ab55ecdf_3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7ab55ecdf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387ab55ecdf_3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87ab55ecd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387ab55ecdf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87ab55ecdf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387ab55ecdf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87ab55ecdf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387ab55ecdf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87ab55ecdf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387ab55ecdf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87ab55ecdf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387ab55ecdf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87ab55ecdf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387ab55ecdf_1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6686f18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6686f18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6686f18cd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6686f18cd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6686f18cd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6686f18cd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87ab55ecdf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387ab55ecdf_3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87ab55ecdf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387ab55ecdf_3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87ab55ecdf_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87ab55ecdf_3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87ab55ecdf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387ab55ecdf_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87ab55ecdf_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87ab55ecdf_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87ab55ecdf_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87ab55ecdf_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87ab55ecdf_7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87ab55ecdf_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87ab55ecdf_7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87ab55ecdf_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87ab55ecdf_7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87ab55ecdf_7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87ab55ecdf_7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87ab55ecdf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6686f18cd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6686f18cd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87ab55ecdf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387ab55ecdf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87ab55ecdf_3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387ab55ecdf_3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6686f18cd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6686f18cd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87ab55ecdf_3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387ab55ecdf_3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87ab55ecdf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387ab55ecdf_3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87ab55ecdf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87ab55ecdf_3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87ab55ecdf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87ab55ecdf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87ab55ecdf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387ab55ecdf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87ab55ecdf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387ab55ecdf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87ab55ecd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387ab55ecdf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9" name="Google Shape;59;p14"/>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0" name="Google Shape;60;p1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3"/>
        <p:cNvGrpSpPr/>
        <p:nvPr/>
      </p:nvGrpSpPr>
      <p:grpSpPr>
        <a:xfrm>
          <a:off x="0" y="0"/>
          <a:ext cx="0" cy="0"/>
          <a:chOff x="0" y="0"/>
          <a:chExt cx="0" cy="0"/>
        </a:xfrm>
      </p:grpSpPr>
      <p:cxnSp>
        <p:nvCxnSpPr>
          <p:cNvPr id="64" name="Google Shape;64;p16"/>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65" name="Google Shape;65;p16"/>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66" name="Google Shape;66;p16"/>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67" name="Google Shape;67;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cxnSp>
        <p:nvCxnSpPr>
          <p:cNvPr id="69" name="Google Shape;69;p17"/>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70" name="Google Shape;70;p1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71" name="Google Shape;71;p1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72" name="Google Shape;72;p1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3" name="Google Shape;73;p17"/>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4" name="Google Shape;74;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cxnSp>
        <p:nvCxnSpPr>
          <p:cNvPr id="76" name="Google Shape;76;p1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77" name="Google Shape;77;p1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78" name="Google Shape;78;p1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79" name="Google Shape;79;p18"/>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0" name="Google Shape;80;p18"/>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1" name="Google Shape;81;p18"/>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2" name="Google Shape;82;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5" name="Google Shape;85;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cxnSp>
        <p:nvCxnSpPr>
          <p:cNvPr id="87" name="Google Shape;87;p2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88" name="Google Shape;88;p20"/>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9" name="Google Shape;89;p20"/>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90" name="Google Shape;90;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91"/>
        <p:cNvGrpSpPr/>
        <p:nvPr/>
      </p:nvGrpSpPr>
      <p:grpSpPr>
        <a:xfrm>
          <a:off x="0" y="0"/>
          <a:ext cx="0" cy="0"/>
          <a:chOff x="0" y="0"/>
          <a:chExt cx="0" cy="0"/>
        </a:xfrm>
      </p:grpSpPr>
      <p:cxnSp>
        <p:nvCxnSpPr>
          <p:cNvPr id="92" name="Google Shape;92;p21"/>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93" name="Google Shape;93;p21"/>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94" name="Google Shape;94;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7" name="Google Shape;97;p22"/>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8" name="Google Shape;98;p22"/>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99" name="Google Shape;99;p22"/>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0" name="Google Shape;100;p2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01" name="Google Shape;101;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cxnSp>
        <p:nvCxnSpPr>
          <p:cNvPr id="103" name="Google Shape;103;p2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04" name="Google Shape;104;p23"/>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05" name="Google Shape;105;p23"/>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6" name="Google Shape;106;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7"/>
        <p:cNvGrpSpPr/>
        <p:nvPr/>
      </p:nvGrpSpPr>
      <p:grpSpPr>
        <a:xfrm>
          <a:off x="0" y="0"/>
          <a:ext cx="0" cy="0"/>
          <a:chOff x="0" y="0"/>
          <a:chExt cx="0" cy="0"/>
        </a:xfrm>
      </p:grpSpPr>
      <p:cxnSp>
        <p:nvCxnSpPr>
          <p:cNvPr id="108" name="Google Shape;108;p24"/>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09" name="Google Shape;109;p24"/>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10" name="Google Shape;110;p24"/>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11" name="Google Shape;111;p24"/>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12" name="Google Shape;112;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8.svg"/><Relationship Id="rId4" Type="http://schemas.openxmlformats.org/officeDocument/2006/relationships/image" Target="../media/image11.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s://claude.ai/"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copilot.microsoft.com/" TargetMode="External"/><Relationship Id="rId5" Type="http://schemas.openxmlformats.org/officeDocument/2006/relationships/hyperlink" Target="https://chat.deepseek.com/" TargetMode="External"/><Relationship Id="rId4" Type="http://schemas.openxmlformats.org/officeDocument/2006/relationships/hyperlink" Target="https://gemini.google.com/" TargetMode="External"/><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5"/>
          <p:cNvPicPr preferRelativeResize="0"/>
          <p:nvPr/>
        </p:nvPicPr>
        <p:blipFill rotWithShape="1">
          <a:blip r:embed="rId3">
            <a:alphaModFix/>
          </a:blip>
          <a:srcRect/>
          <a:stretch/>
        </p:blipFill>
        <p:spPr>
          <a:xfrm rot="-5400000">
            <a:off x="2042975" y="-2042976"/>
            <a:ext cx="5143506" cy="9229457"/>
          </a:xfrm>
          <a:prstGeom prst="rect">
            <a:avLst/>
          </a:prstGeom>
          <a:noFill/>
          <a:ln>
            <a:noFill/>
          </a:ln>
        </p:spPr>
      </p:pic>
      <p:sp>
        <p:nvSpPr>
          <p:cNvPr id="118" name="Google Shape;118;p25"/>
          <p:cNvSpPr txBox="1">
            <a:spLocks noGrp="1"/>
          </p:cNvSpPr>
          <p:nvPr>
            <p:ph type="ctrTitle"/>
          </p:nvPr>
        </p:nvSpPr>
        <p:spPr>
          <a:xfrm>
            <a:off x="784630" y="1636468"/>
            <a:ext cx="7574739" cy="1542000"/>
          </a:xfrm>
          <a:prstGeom prst="rect">
            <a:avLst/>
          </a:prstGeom>
          <a:noFill/>
          <a:ln>
            <a:noFill/>
          </a:ln>
        </p:spPr>
        <p:txBody>
          <a:bodyPr spcFirstLastPara="1" wrap="square" lIns="91425" tIns="91425" rIns="91425" bIns="91425" anchor="t" anchorCtr="0">
            <a:noAutofit/>
          </a:bodyPr>
          <a:lstStyle/>
          <a:p>
            <a:pPr lvl="0" algn="ctr" rtl="1"/>
            <a:r>
              <a:rPr lang="fa-IR" sz="4400">
                <a:latin typeface="Diba" panose="01000504000000020004" pitchFamily="2" charset="-78"/>
                <a:ea typeface="Diba" panose="01000504000000020004" pitchFamily="2" charset="-78"/>
                <a:cs typeface="Diba" panose="01000504000000020004" pitchFamily="2" charset="-78"/>
                <a:sym typeface="Vazirmatn"/>
              </a:rPr>
              <a:t>برای رهبری با هوش مصنوعی، نیازی به ساختن آن ندارید - باید با آن فکر کنید</a:t>
            </a:r>
            <a:endParaRPr sz="4400">
              <a:latin typeface="Arial"/>
              <a:ea typeface="Arial"/>
              <a:cs typeface="Arial"/>
              <a:sym typeface="Arial"/>
            </a:endParaRPr>
          </a:p>
        </p:txBody>
      </p:sp>
      <p:pic>
        <p:nvPicPr>
          <p:cNvPr id="119" name="Google Shape;119;p25"/>
          <p:cNvPicPr preferRelativeResize="0"/>
          <p:nvPr/>
        </p:nvPicPr>
        <p:blipFill rotWithShape="1">
          <a:blip r:embed="rId4">
            <a:alphaModFix/>
          </a:blip>
          <a:srcRect/>
          <a:stretch/>
        </p:blipFill>
        <p:spPr>
          <a:xfrm>
            <a:off x="7477218" y="372101"/>
            <a:ext cx="920203" cy="841329"/>
          </a:xfrm>
          <a:prstGeom prst="rect">
            <a:avLst/>
          </a:prstGeom>
          <a:noFill/>
          <a:ln>
            <a:noFill/>
          </a:ln>
        </p:spPr>
      </p:pic>
      <p:pic>
        <p:nvPicPr>
          <p:cNvPr id="120" name="Google Shape;120;p25"/>
          <p:cNvPicPr preferRelativeResize="0"/>
          <p:nvPr/>
        </p:nvPicPr>
        <p:blipFill rotWithShape="1">
          <a:blip r:embed="rId5">
            <a:alphaModFix/>
          </a:blip>
          <a:srcRect/>
          <a:stretch/>
        </p:blipFill>
        <p:spPr>
          <a:xfrm>
            <a:off x="3828516" y="550038"/>
            <a:ext cx="1486969" cy="615298"/>
          </a:xfrm>
          <a:prstGeom prst="rect">
            <a:avLst/>
          </a:prstGeom>
          <a:noFill/>
          <a:ln>
            <a:noFill/>
          </a:ln>
        </p:spPr>
      </p:pic>
      <p:sp>
        <p:nvSpPr>
          <p:cNvPr id="2" name="TextBox 1">
            <a:extLst>
              <a:ext uri="{FF2B5EF4-FFF2-40B4-BE49-F238E27FC236}">
                <a16:creationId xmlns:a16="http://schemas.microsoft.com/office/drawing/2014/main" id="{A84B2938-CC02-EC11-A9B9-EE6364ECF178}"/>
              </a:ext>
            </a:extLst>
          </p:cNvPr>
          <p:cNvSpPr txBox="1"/>
          <p:nvPr/>
        </p:nvSpPr>
        <p:spPr>
          <a:xfrm>
            <a:off x="3077882" y="3327528"/>
            <a:ext cx="2833903" cy="400110"/>
          </a:xfrm>
          <a:prstGeom prst="rect">
            <a:avLst/>
          </a:prstGeom>
          <a:noFill/>
        </p:spPr>
        <p:txBody>
          <a:bodyPr wrap="square" rtlCol="1">
            <a:spAutoFit/>
          </a:bodyPr>
          <a:lstStyle/>
          <a:p>
            <a:r>
              <a:rPr lang="en-GB" sz="2000">
                <a:solidFill>
                  <a:schemeClr val="bg1"/>
                </a:solidFill>
                <a:latin typeface="Yekan Bakh" panose="00000500000000000000" pitchFamily="50" charset="-78"/>
                <a:cs typeface="Yekan Bakh" panose="00000500000000000000" pitchFamily="50" charset="-78"/>
              </a:rPr>
              <a:t>Your Thinking Partner</a:t>
            </a:r>
            <a:endParaRPr lang="fa-IR" sz="2000">
              <a:solidFill>
                <a:schemeClr val="bg1"/>
              </a:solidFill>
              <a:latin typeface="Yekan Bakh" panose="00000500000000000000" pitchFamily="50" charset="-78"/>
              <a:cs typeface="Yekan Bakh" panose="00000500000000000000" pitchFamily="50" charset="-78"/>
            </a:endParaRPr>
          </a:p>
        </p:txBody>
      </p:sp>
      <p:sp>
        <p:nvSpPr>
          <p:cNvPr id="3" name="TextBox 2">
            <a:extLst>
              <a:ext uri="{FF2B5EF4-FFF2-40B4-BE49-F238E27FC236}">
                <a16:creationId xmlns:a16="http://schemas.microsoft.com/office/drawing/2014/main" id="{3732E149-FF4E-45FB-A50A-651DFD084438}"/>
              </a:ext>
            </a:extLst>
          </p:cNvPr>
          <p:cNvSpPr txBox="1"/>
          <p:nvPr/>
        </p:nvSpPr>
        <p:spPr>
          <a:xfrm>
            <a:off x="3642691" y="3744954"/>
            <a:ext cx="1858618" cy="276999"/>
          </a:xfrm>
          <a:prstGeom prst="rect">
            <a:avLst/>
          </a:prstGeom>
          <a:noFill/>
        </p:spPr>
        <p:txBody>
          <a:bodyPr wrap="square" rtlCol="1">
            <a:spAutoFit/>
          </a:bodyPr>
          <a:lstStyle/>
          <a:p>
            <a:pPr algn="ctr"/>
            <a:r>
              <a:rPr lang="fa-IR" sz="1200">
                <a:solidFill>
                  <a:schemeClr val="bg1"/>
                </a:solidFill>
                <a:latin typeface="Yekan Bakh" panose="00000500000000000000" pitchFamily="50" charset="-78"/>
                <a:cs typeface="Yekan Bakh" panose="00000500000000000000" pitchFamily="50" charset="-78"/>
              </a:rPr>
              <a:t>جلسه چهار-مهر1404</a:t>
            </a:r>
          </a:p>
        </p:txBody>
      </p:sp>
      <p:pic>
        <p:nvPicPr>
          <p:cNvPr id="5" name="Graphic 4">
            <a:extLst>
              <a:ext uri="{FF2B5EF4-FFF2-40B4-BE49-F238E27FC236}">
                <a16:creationId xmlns:a16="http://schemas.microsoft.com/office/drawing/2014/main" id="{1594794D-88B3-5D2A-7A64-0CF1A41637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841" y="4625125"/>
            <a:ext cx="7158318" cy="295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Google Shape;181;p33">
            <a:extLst>
              <a:ext uri="{FF2B5EF4-FFF2-40B4-BE49-F238E27FC236}">
                <a16:creationId xmlns:a16="http://schemas.microsoft.com/office/drawing/2014/main" id="{5881E0ED-3184-0390-DAEC-9874A957E676}"/>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189" name="Google Shape;189;p34"/>
          <p:cNvSpPr txBox="1"/>
          <p:nvPr/>
        </p:nvSpPr>
        <p:spPr>
          <a:xfrm>
            <a:off x="140675" y="1019850"/>
            <a:ext cx="8862600" cy="15519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 sz="4200">
                <a:solidFill>
                  <a:srgbClr val="24428D"/>
                </a:solidFill>
                <a:latin typeface="Diba" panose="01000504000000020004" pitchFamily="2" charset="-78"/>
                <a:ea typeface="Diba" panose="01000504000000020004" pitchFamily="2" charset="-78"/>
                <a:cs typeface="Diba" panose="01000504000000020004" pitchFamily="2" charset="-78"/>
                <a:sym typeface="Lato"/>
              </a:rPr>
              <a:t>بخش دوم</a:t>
            </a:r>
            <a:endParaRPr sz="42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a:p>
            <a:pPr marL="0" lvl="0" indent="0" algn="ctr" rtl="1">
              <a:spcBef>
                <a:spcPts val="0"/>
              </a:spcBef>
              <a:spcAft>
                <a:spcPts val="0"/>
              </a:spcAft>
              <a:buNone/>
            </a:pPr>
            <a:r>
              <a:rPr lang="en" sz="4200">
                <a:solidFill>
                  <a:srgbClr val="F46524"/>
                </a:solidFill>
                <a:latin typeface="Diba" panose="01000504000000020004" pitchFamily="2" charset="-78"/>
                <a:ea typeface="Diba" panose="01000504000000020004" pitchFamily="2" charset="-78"/>
                <a:cs typeface="Diba" panose="01000504000000020004" pitchFamily="2" charset="-78"/>
                <a:sym typeface="Lato"/>
              </a:rPr>
              <a:t>مقدمه پرامپت نویسی </a:t>
            </a:r>
            <a:r>
              <a:rPr lang="fa-IR" sz="4200">
                <a:solidFill>
                  <a:srgbClr val="F46524"/>
                </a:solidFill>
                <a:latin typeface="Diba" panose="01000504000000020004" pitchFamily="2" charset="-78"/>
                <a:ea typeface="Diba" panose="01000504000000020004" pitchFamily="2" charset="-78"/>
                <a:cs typeface="Diba" panose="01000504000000020004" pitchFamily="2" charset="-78"/>
                <a:sym typeface="Lato"/>
              </a:rPr>
              <a:t>،</a:t>
            </a:r>
          </a:p>
          <a:p>
            <a:pPr marL="0" lvl="0" indent="0" algn="ctr" rtl="1">
              <a:spcBef>
                <a:spcPts val="0"/>
              </a:spcBef>
              <a:spcAft>
                <a:spcPts val="0"/>
              </a:spcAft>
              <a:buNone/>
            </a:pPr>
            <a:r>
              <a:rPr lang="en" sz="4200">
                <a:solidFill>
                  <a:srgbClr val="F46524"/>
                </a:solidFill>
                <a:latin typeface="Diba" panose="01000504000000020004" pitchFamily="2" charset="-78"/>
                <a:ea typeface="Diba" panose="01000504000000020004" pitchFamily="2" charset="-78"/>
                <a:cs typeface="Diba" panose="01000504000000020004" pitchFamily="2" charset="-78"/>
                <a:sym typeface="Lato"/>
              </a:rPr>
              <a:t> چطور موثرتر استفاده کنیم؟</a:t>
            </a:r>
            <a:endParaRPr sz="4200">
              <a:solidFill>
                <a:srgbClr val="F46524"/>
              </a:solidFill>
              <a:latin typeface="Diba" panose="01000504000000020004" pitchFamily="2" charset="-78"/>
              <a:ea typeface="Diba" panose="01000504000000020004" pitchFamily="2" charset="-78"/>
              <a:cs typeface="Diba" panose="01000504000000020004" pitchFamily="2" charset="-78"/>
              <a:sym typeface="Lato"/>
            </a:endParaRPr>
          </a:p>
        </p:txBody>
      </p:sp>
      <p:pic>
        <p:nvPicPr>
          <p:cNvPr id="4" name="Graphic 3">
            <a:extLst>
              <a:ext uri="{FF2B5EF4-FFF2-40B4-BE49-F238E27FC236}">
                <a16:creationId xmlns:a16="http://schemas.microsoft.com/office/drawing/2014/main" id="{DD0E5C0A-B644-54CF-57FB-5501683F7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5"/>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196" name="Google Shape;196;p35"/>
          <p:cNvSpPr txBox="1"/>
          <p:nvPr/>
        </p:nvSpPr>
        <p:spPr>
          <a:xfrm>
            <a:off x="378207" y="509638"/>
            <a:ext cx="8133851" cy="3847167"/>
          </a:xfrm>
          <a:prstGeom prst="rect">
            <a:avLst/>
          </a:prstGeom>
          <a:noFill/>
          <a:ln>
            <a:noFill/>
          </a:ln>
        </p:spPr>
        <p:txBody>
          <a:bodyPr spcFirstLastPara="1" wrap="square" lIns="91425" tIns="45700" rIns="91425" bIns="45700" anchor="t" anchorCtr="0">
            <a:spAutoFit/>
          </a:bodyPr>
          <a:lstStyle/>
          <a:p>
            <a:pPr algn="ctr">
              <a:lnSpc>
                <a:spcPct val="150000"/>
              </a:lnSpc>
            </a:pPr>
            <a:r>
              <a:rPr lang="fa-IR" sz="2400">
                <a:solidFill>
                  <a:srgbClr val="24428D"/>
                </a:solidFill>
                <a:latin typeface="Diba" panose="01000504000000020004" pitchFamily="2" charset="-78"/>
                <a:ea typeface="Diba" panose="01000504000000020004" pitchFamily="2" charset="-78"/>
                <a:cs typeface="Diba" panose="01000504000000020004" pitchFamily="2" charset="-78"/>
              </a:rPr>
              <a:t>مقدمه و اهمیت پرامپت</a:t>
            </a:r>
            <a:r>
              <a:rPr lang="fa-IR" sz="1800">
                <a:latin typeface="Yekan Bakh" panose="00000500000000000000" pitchFamily="50" charset="-78"/>
                <a:ea typeface="Diba" panose="01000504000000020004" pitchFamily="2" charset="-78"/>
                <a:cs typeface="Yekan Bakh" panose="00000500000000000000" pitchFamily="50" charset="-78"/>
              </a:rPr>
              <a:t> </a:t>
            </a:r>
            <a:endParaRPr lang="fa-IR" sz="1800">
              <a:latin typeface="Diba" panose="01000504000000020004" pitchFamily="2" charset="-78"/>
              <a:ea typeface="Diba" panose="01000504000000020004" pitchFamily="2" charset="-78"/>
              <a:cs typeface="Diba" panose="01000504000000020004" pitchFamily="2" charset="-78"/>
            </a:endParaRPr>
          </a:p>
          <a:p>
            <a:pPr algn="ctr">
              <a:lnSpc>
                <a:spcPct val="150000"/>
              </a:lnSpc>
            </a:pPr>
            <a:r>
              <a:rPr lang="fa-IR" sz="1800" b="1">
                <a:latin typeface="Yekan Bakh" panose="00000500000000000000" pitchFamily="50" charset="-78"/>
                <a:ea typeface="Diba" panose="01000504000000020004" pitchFamily="2" charset="-78"/>
                <a:cs typeface="Yekan Bakh" panose="00000500000000000000" pitchFamily="50" charset="-78"/>
              </a:rPr>
              <a:t>نقش پرامپت در استخراج حداکثر ارزش از هوش مصنوعی </a:t>
            </a:r>
          </a:p>
          <a:p>
            <a:pPr algn="ctr">
              <a:lnSpc>
                <a:spcPct val="150000"/>
              </a:lnSpc>
            </a:pPr>
            <a:r>
              <a:rPr lang="fa-IR" sz="1800" b="1">
                <a:latin typeface="Yekan Bakh" panose="00000500000000000000" pitchFamily="50" charset="-78"/>
                <a:ea typeface="Diba" panose="01000504000000020004" pitchFamily="2" charset="-78"/>
                <a:cs typeface="Yekan Bakh" panose="00000500000000000000" pitchFamily="50" charset="-78"/>
              </a:rPr>
              <a:t>تاثیر مستقیم روی دقت، خلاقیت و سرعت پاسخ‌ها </a:t>
            </a:r>
            <a:endParaRPr lang="en-US" sz="1800" b="1">
              <a:latin typeface="Yekan Bakh" panose="00000500000000000000" pitchFamily="50" charset="-78"/>
              <a:ea typeface="Diba" panose="01000504000000020004" pitchFamily="2" charset="-78"/>
              <a:cs typeface="Yekan Bakh" panose="00000500000000000000" pitchFamily="50" charset="-78"/>
            </a:endParaRPr>
          </a:p>
          <a:p>
            <a:pPr algn="ctr">
              <a:lnSpc>
                <a:spcPct val="150000"/>
              </a:lnSpc>
            </a:pPr>
            <a:endParaRPr lang="fa-IR" sz="1800">
              <a:latin typeface="Yekan Bakh" panose="00000500000000000000" pitchFamily="50" charset="-78"/>
              <a:ea typeface="Diba" panose="01000504000000020004" pitchFamily="2" charset="-78"/>
              <a:cs typeface="Yekan Bakh" panose="00000500000000000000" pitchFamily="50" charset="-78"/>
            </a:endParaRPr>
          </a:p>
          <a:p>
            <a:pPr algn="ctr">
              <a:lnSpc>
                <a:spcPct val="150000"/>
              </a:lnSpc>
            </a:pPr>
            <a:r>
              <a:rPr lang="fa-IR" sz="2400">
                <a:solidFill>
                  <a:srgbClr val="24428D"/>
                </a:solidFill>
                <a:latin typeface="Diba" panose="01000504000000020004" pitchFamily="2" charset="-78"/>
                <a:ea typeface="Diba" panose="01000504000000020004" pitchFamily="2" charset="-78"/>
                <a:cs typeface="Diba" panose="01000504000000020004" pitchFamily="2" charset="-78"/>
              </a:rPr>
              <a:t>چرا متن درخواستی شما به هوش مصنوعی مهم است؟ </a:t>
            </a:r>
          </a:p>
          <a:p>
            <a:pPr algn="ctr">
              <a:lnSpc>
                <a:spcPct val="150000"/>
              </a:lnSpc>
            </a:pPr>
            <a:r>
              <a:rPr lang="fa-IR" sz="1800" b="1">
                <a:latin typeface="Yekan Bakh" panose="00000500000000000000" pitchFamily="50" charset="-78"/>
                <a:ea typeface="Diba" panose="01000504000000020004" pitchFamily="2" charset="-78"/>
                <a:cs typeface="Yekan Bakh" panose="00000500000000000000" pitchFamily="50" charset="-78"/>
              </a:rPr>
              <a:t>نیمی از پاسخ در خود سوال قرار دارد. </a:t>
            </a:r>
          </a:p>
          <a:p>
            <a:pPr algn="ctr">
              <a:lnSpc>
                <a:spcPct val="150000"/>
              </a:lnSpc>
            </a:pPr>
            <a:r>
              <a:rPr lang="fa-IR" sz="1800" b="1">
                <a:latin typeface="Yekan Bakh" panose="00000500000000000000" pitchFamily="50" charset="-78"/>
                <a:ea typeface="Diba" panose="01000504000000020004" pitchFamily="2" charset="-78"/>
                <a:cs typeface="Yekan Bakh" panose="00000500000000000000" pitchFamily="50" charset="-78"/>
              </a:rPr>
              <a:t>سوال درست </a:t>
            </a:r>
            <a:r>
              <a:rPr lang="fa-IR" sz="1800" b="1">
                <a:solidFill>
                  <a:srgbClr val="F46524"/>
                </a:solidFill>
                <a:latin typeface="Yekan Bakh" panose="00000500000000000000" pitchFamily="50" charset="-78"/>
                <a:ea typeface="Diba" panose="01000504000000020004" pitchFamily="2" charset="-78"/>
                <a:cs typeface="Yekan Bakh" panose="00000500000000000000" pitchFamily="50" charset="-78"/>
              </a:rPr>
              <a:t>=</a:t>
            </a:r>
            <a:r>
              <a:rPr lang="fa-IR" sz="1800" b="1">
                <a:latin typeface="Yekan Bakh" panose="00000500000000000000" pitchFamily="50" charset="-78"/>
                <a:ea typeface="Diba" panose="01000504000000020004" pitchFamily="2" charset="-78"/>
                <a:cs typeface="Yekan Bakh" panose="00000500000000000000" pitchFamily="50" charset="-78"/>
              </a:rPr>
              <a:t> دریافت پاسخ بهتر </a:t>
            </a:r>
          </a:p>
          <a:p>
            <a:pPr marL="457200" lvl="0" algn="ctr" rtl="1">
              <a:lnSpc>
                <a:spcPct val="150000"/>
              </a:lnSpc>
              <a:spcBef>
                <a:spcPts val="1200"/>
              </a:spcBef>
              <a:buClr>
                <a:schemeClr val="dk2"/>
              </a:buClr>
              <a:buSzPts val="1100"/>
            </a:pPr>
            <a:endParaRPr sz="1800">
              <a:latin typeface="Yekan Bakh" panose="00000500000000000000" pitchFamily="50" charset="-78"/>
              <a:ea typeface="Diba" panose="01000504000000020004" pitchFamily="2" charset="-78"/>
              <a:cs typeface="Yekan Bakh" panose="00000500000000000000" pitchFamily="50" charset="-78"/>
            </a:endParaRPr>
          </a:p>
        </p:txBody>
      </p:sp>
      <p:pic>
        <p:nvPicPr>
          <p:cNvPr id="2" name="Graphic 1">
            <a:extLst>
              <a:ext uri="{FF2B5EF4-FFF2-40B4-BE49-F238E27FC236}">
                <a16:creationId xmlns:a16="http://schemas.microsoft.com/office/drawing/2014/main" id="{6E4F4D75-8CE4-BBF6-7FB1-36C5CFB2E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6"/>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03" name="Google Shape;203;p36"/>
          <p:cNvSpPr txBox="1"/>
          <p:nvPr/>
        </p:nvSpPr>
        <p:spPr>
          <a:xfrm>
            <a:off x="2681818" y="866230"/>
            <a:ext cx="6542716" cy="2926915"/>
          </a:xfrm>
          <a:prstGeom prst="rect">
            <a:avLst/>
          </a:prstGeom>
          <a:noFill/>
          <a:ln>
            <a:noFill/>
          </a:ln>
        </p:spPr>
        <p:txBody>
          <a:bodyPr spcFirstLastPara="1" wrap="square" lIns="91425" tIns="45700" rIns="91425" bIns="45700" anchor="t" anchorCtr="0">
            <a:spAutoFit/>
          </a:bodyPr>
          <a:lstStyle/>
          <a:p>
            <a:pPr marL="457200" lvl="0" indent="0" algn="r" rtl="1">
              <a:lnSpc>
                <a:spcPct val="115000"/>
              </a:lnSpc>
              <a:spcBef>
                <a:spcPts val="1200"/>
              </a:spcBef>
              <a:spcAft>
                <a:spcPts val="0"/>
              </a:spcAft>
              <a:buClr>
                <a:schemeClr val="dk2"/>
              </a:buClr>
              <a:buSzPts val="1100"/>
              <a:buFont typeface="Arial"/>
              <a:buNone/>
            </a:pPr>
            <a:r>
              <a:rPr lang="en" sz="2400" b="1">
                <a:solidFill>
                  <a:srgbClr val="24428D"/>
                </a:solidFill>
                <a:latin typeface="Diba" panose="01000504000000020004" pitchFamily="2" charset="-78"/>
                <a:ea typeface="Diba" panose="01000504000000020004" pitchFamily="2" charset="-78"/>
                <a:cs typeface="Diba" panose="01000504000000020004" pitchFamily="2" charset="-78"/>
              </a:rPr>
              <a:t>اصول پرامپت‌نویسی بیزینسی</a:t>
            </a:r>
            <a:endParaRPr sz="2400" b="1">
              <a:solidFill>
                <a:srgbClr val="24428D"/>
              </a:solidFill>
              <a:latin typeface="Diba" panose="01000504000000020004" pitchFamily="2" charset="-78"/>
              <a:ea typeface="Diba" panose="01000504000000020004" pitchFamily="2" charset="-78"/>
              <a:cs typeface="Diba" panose="01000504000000020004" pitchFamily="2" charset="-78"/>
            </a:endParaRPr>
          </a:p>
          <a:p>
            <a:pPr marL="742950" lvl="0" indent="-285750" algn="r" rtl="1">
              <a:lnSpc>
                <a:spcPct val="115000"/>
              </a:lnSpc>
              <a:spcBef>
                <a:spcPts val="1200"/>
              </a:spcBef>
              <a:spcAft>
                <a:spcPts val="0"/>
              </a:spcAft>
              <a:buClr>
                <a:srgbClr val="F46524"/>
              </a:buClr>
              <a:buSzPts val="1100"/>
              <a:buFont typeface="Wingdings" panose="05000000000000000000" pitchFamily="2" charset="2"/>
              <a:buChar char="ü"/>
            </a:pPr>
            <a:r>
              <a:rPr lang="en" sz="2000" spc="-150">
                <a:latin typeface="Yekan Bakh" panose="00000500000000000000" pitchFamily="50" charset="-78"/>
                <a:cs typeface="Yekan Bakh" panose="00000500000000000000" pitchFamily="50" charset="-78"/>
              </a:rPr>
              <a:t>روشن و شفاف بودن پرسش</a:t>
            </a:r>
            <a:endParaRPr sz="2000" spc="-150">
              <a:latin typeface="Yekan Bakh" panose="00000500000000000000" pitchFamily="50" charset="-78"/>
              <a:cs typeface="Yekan Bakh" panose="00000500000000000000" pitchFamily="50" charset="-78"/>
            </a:endParaRPr>
          </a:p>
          <a:p>
            <a:pPr marL="742950" lvl="0" indent="-285750" algn="r" rtl="1">
              <a:lnSpc>
                <a:spcPct val="115000"/>
              </a:lnSpc>
              <a:spcBef>
                <a:spcPts val="1200"/>
              </a:spcBef>
              <a:spcAft>
                <a:spcPts val="0"/>
              </a:spcAft>
              <a:buClr>
                <a:srgbClr val="F46524"/>
              </a:buClr>
              <a:buSzPts val="1100"/>
              <a:buFont typeface="Wingdings" panose="05000000000000000000" pitchFamily="2" charset="2"/>
              <a:buChar char="ü"/>
            </a:pPr>
            <a:r>
              <a:rPr lang="en" sz="2000" spc="-150">
                <a:latin typeface="Yekan Bakh" panose="00000500000000000000" pitchFamily="50" charset="-78"/>
                <a:cs typeface="Yekan Bakh" panose="00000500000000000000" pitchFamily="50" charset="-78"/>
              </a:rPr>
              <a:t>تعیین زمینه کسب‌وکار (Context)</a:t>
            </a:r>
            <a:endParaRPr sz="2000" spc="-150">
              <a:latin typeface="Yekan Bakh" panose="00000500000000000000" pitchFamily="50" charset="-78"/>
              <a:cs typeface="Yekan Bakh" panose="00000500000000000000" pitchFamily="50" charset="-78"/>
            </a:endParaRPr>
          </a:p>
          <a:p>
            <a:pPr marL="742950" lvl="0" indent="-285750" algn="r" rtl="1">
              <a:lnSpc>
                <a:spcPct val="115000"/>
              </a:lnSpc>
              <a:spcBef>
                <a:spcPts val="1200"/>
              </a:spcBef>
              <a:spcAft>
                <a:spcPts val="0"/>
              </a:spcAft>
              <a:buClr>
                <a:srgbClr val="F46524"/>
              </a:buClr>
              <a:buSzPts val="1100"/>
              <a:buFont typeface="Wingdings" panose="05000000000000000000" pitchFamily="2" charset="2"/>
              <a:buChar char="ü"/>
            </a:pPr>
            <a:r>
              <a:rPr lang="en" sz="2000" spc="-150">
                <a:latin typeface="Yekan Bakh" panose="00000500000000000000" pitchFamily="50" charset="-78"/>
                <a:cs typeface="Yekan Bakh" panose="00000500000000000000" pitchFamily="50" charset="-78"/>
              </a:rPr>
              <a:t>تعریف فرمت خروجی مورد انتظار </a:t>
            </a:r>
            <a:r>
              <a:rPr lang="fa-IR" sz="2000" spc="-150">
                <a:latin typeface="Yekan Bakh" panose="00000500000000000000" pitchFamily="50" charset="-78"/>
                <a:cs typeface="Yekan Bakh" panose="00000500000000000000" pitchFamily="50" charset="-78"/>
              </a:rPr>
              <a:t>(</a:t>
            </a:r>
            <a:r>
              <a:rPr lang="en" sz="2000" spc="-150">
                <a:latin typeface="Yekan Bakh" panose="00000500000000000000" pitchFamily="50" charset="-78"/>
                <a:cs typeface="Yekan Bakh" panose="00000500000000000000" pitchFamily="50" charset="-78"/>
              </a:rPr>
              <a:t>مثل جدول، خلاصه، نمودار</a:t>
            </a:r>
            <a:r>
              <a:rPr lang="fa-IR" sz="2000" spc="-150">
                <a:latin typeface="Yekan Bakh" panose="00000500000000000000" pitchFamily="50" charset="-78"/>
                <a:cs typeface="Yekan Bakh" panose="00000500000000000000" pitchFamily="50" charset="-78"/>
              </a:rPr>
              <a:t>)</a:t>
            </a:r>
            <a:endParaRPr sz="2000" spc="-150">
              <a:latin typeface="Yekan Bakh" panose="00000500000000000000" pitchFamily="50" charset="-78"/>
              <a:cs typeface="Yekan Bakh" panose="00000500000000000000" pitchFamily="50" charset="-78"/>
            </a:endParaRPr>
          </a:p>
          <a:p>
            <a:pPr marL="457200" lvl="0" indent="0" algn="r" rtl="1">
              <a:lnSpc>
                <a:spcPct val="115000"/>
              </a:lnSpc>
              <a:spcBef>
                <a:spcPts val="1200"/>
              </a:spcBef>
              <a:spcAft>
                <a:spcPts val="1200"/>
              </a:spcAft>
              <a:buNone/>
            </a:pPr>
            <a:endParaRPr sz="2400" b="1"/>
          </a:p>
        </p:txBody>
      </p:sp>
      <p:sp>
        <p:nvSpPr>
          <p:cNvPr id="204" name="Google Shape;204;p36"/>
          <p:cNvSpPr txBox="1"/>
          <p:nvPr/>
        </p:nvSpPr>
        <p:spPr>
          <a:xfrm>
            <a:off x="577128" y="1451821"/>
            <a:ext cx="2185222"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Helvetica 65 Medium" panose="020B0500000000000000" pitchFamily="2" charset="0"/>
              </a:rPr>
              <a:t>1) The Role</a:t>
            </a:r>
            <a:endParaRPr sz="1600">
              <a:latin typeface="Helvetica 65 Medium" panose="020B0500000000000000" pitchFamily="2" charset="0"/>
            </a:endParaRPr>
          </a:p>
          <a:p>
            <a:pPr marL="0" lvl="0" indent="0" algn="l" rtl="0">
              <a:spcBef>
                <a:spcPts val="0"/>
              </a:spcBef>
              <a:spcAft>
                <a:spcPts val="0"/>
              </a:spcAft>
              <a:buNone/>
            </a:pPr>
            <a:r>
              <a:rPr lang="en" sz="1600">
                <a:latin typeface="Helvetica 65 Medium" panose="020B0500000000000000" pitchFamily="2" charset="0"/>
              </a:rPr>
              <a:t>2) The context</a:t>
            </a:r>
            <a:endParaRPr sz="1600">
              <a:latin typeface="Helvetica 65 Medium" panose="020B0500000000000000" pitchFamily="2" charset="0"/>
            </a:endParaRPr>
          </a:p>
          <a:p>
            <a:pPr marL="0" lvl="0" indent="0" algn="l" rtl="0">
              <a:spcBef>
                <a:spcPts val="0"/>
              </a:spcBef>
              <a:spcAft>
                <a:spcPts val="0"/>
              </a:spcAft>
              <a:buNone/>
            </a:pPr>
            <a:r>
              <a:rPr lang="en" sz="1600">
                <a:latin typeface="Helvetica 65 Medium" panose="020B0500000000000000" pitchFamily="2" charset="0"/>
              </a:rPr>
              <a:t>3) The Task</a:t>
            </a:r>
            <a:endParaRPr sz="1600">
              <a:latin typeface="Helvetica 65 Medium" panose="020B0500000000000000" pitchFamily="2" charset="0"/>
            </a:endParaRPr>
          </a:p>
          <a:p>
            <a:pPr marL="0" lvl="0" indent="0" algn="l" rtl="0">
              <a:spcBef>
                <a:spcPts val="0"/>
              </a:spcBef>
              <a:spcAft>
                <a:spcPts val="0"/>
              </a:spcAft>
              <a:buNone/>
            </a:pPr>
            <a:r>
              <a:rPr lang="en" sz="1600">
                <a:latin typeface="Helvetica 65 Medium" panose="020B0500000000000000" pitchFamily="2" charset="0"/>
              </a:rPr>
              <a:t>4) The format</a:t>
            </a:r>
            <a:endParaRPr sz="1600">
              <a:latin typeface="Helvetica 65 Medium" panose="020B0500000000000000" pitchFamily="2" charset="0"/>
            </a:endParaRPr>
          </a:p>
          <a:p>
            <a:pPr marL="0" lvl="0" indent="0" algn="l" rtl="0">
              <a:spcBef>
                <a:spcPts val="0"/>
              </a:spcBef>
              <a:spcAft>
                <a:spcPts val="0"/>
              </a:spcAft>
              <a:buNone/>
            </a:pPr>
            <a:r>
              <a:rPr lang="en" sz="1600">
                <a:latin typeface="Helvetica 65 Medium" panose="020B0500000000000000" pitchFamily="2" charset="0"/>
              </a:rPr>
              <a:t>5) The Rules</a:t>
            </a:r>
            <a:endParaRPr sz="1600">
              <a:latin typeface="Helvetica 65 Medium" panose="020B0500000000000000" pitchFamily="2" charset="0"/>
            </a:endParaRPr>
          </a:p>
          <a:p>
            <a:pPr marL="0" lvl="0" indent="0" algn="l" rtl="0">
              <a:spcBef>
                <a:spcPts val="0"/>
              </a:spcBef>
              <a:spcAft>
                <a:spcPts val="0"/>
              </a:spcAft>
              <a:buNone/>
            </a:pPr>
            <a:r>
              <a:rPr lang="en" sz="1600">
                <a:latin typeface="Helvetica 65 Medium" panose="020B0500000000000000" pitchFamily="2" charset="0"/>
              </a:rPr>
              <a:t>6) Examples</a:t>
            </a:r>
            <a:endParaRPr sz="1600">
              <a:latin typeface="Helvetica 65 Medium" panose="020B0500000000000000" pitchFamily="2" charset="0"/>
            </a:endParaRPr>
          </a:p>
        </p:txBody>
      </p:sp>
      <p:pic>
        <p:nvPicPr>
          <p:cNvPr id="3" name="Graphic 2">
            <a:extLst>
              <a:ext uri="{FF2B5EF4-FFF2-40B4-BE49-F238E27FC236}">
                <a16:creationId xmlns:a16="http://schemas.microsoft.com/office/drawing/2014/main" id="{7B715D81-CFF1-36DB-83FB-24FA5CD28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7"/>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11" name="Google Shape;211;p37"/>
          <p:cNvSpPr txBox="1"/>
          <p:nvPr/>
        </p:nvSpPr>
        <p:spPr>
          <a:xfrm>
            <a:off x="413164" y="777734"/>
            <a:ext cx="8277475" cy="3216225"/>
          </a:xfrm>
          <a:prstGeom prst="rect">
            <a:avLst/>
          </a:prstGeom>
          <a:noFill/>
          <a:ln>
            <a:noFill/>
          </a:ln>
        </p:spPr>
        <p:txBody>
          <a:bodyPr spcFirstLastPara="1" wrap="square" lIns="91425" tIns="45700" rIns="91425" bIns="45700" anchor="t" anchorCtr="0">
            <a:spAutoFit/>
          </a:bodyPr>
          <a:lstStyle/>
          <a:p>
            <a:pPr marL="457200" lvl="0" indent="0" algn="ctr" rtl="0">
              <a:spcBef>
                <a:spcPts val="1200"/>
              </a:spcBef>
              <a:spcAft>
                <a:spcPts val="0"/>
              </a:spcAft>
              <a:buClr>
                <a:schemeClr val="dk2"/>
              </a:buClr>
              <a:buSzPts val="1100"/>
              <a:buFont typeface="Arial"/>
              <a:buNone/>
            </a:pPr>
            <a:r>
              <a:rPr lang="en" sz="2800" b="1">
                <a:solidFill>
                  <a:srgbClr val="24428D"/>
                </a:solidFill>
                <a:latin typeface="Diba" panose="01000504000000020004" pitchFamily="2" charset="-78"/>
                <a:ea typeface="Diba" panose="01000504000000020004" pitchFamily="2" charset="-78"/>
                <a:cs typeface="Diba" panose="01000504000000020004" pitchFamily="2" charset="-78"/>
              </a:rPr>
              <a:t>تکنیک‌های پیشرفته</a:t>
            </a:r>
          </a:p>
          <a:p>
            <a:pPr marL="457200" lvl="0" indent="0" algn="ctr" rtl="0">
              <a:spcBef>
                <a:spcPts val="1200"/>
              </a:spcBef>
              <a:spcAft>
                <a:spcPts val="0"/>
              </a:spcAft>
              <a:buClr>
                <a:schemeClr val="dk2"/>
              </a:buClr>
              <a:buSzPts val="1100"/>
              <a:buFont typeface="Arial"/>
              <a:buNone/>
            </a:pPr>
            <a:endParaRPr sz="2100" b="1">
              <a:solidFill>
                <a:srgbClr val="24428D"/>
              </a:solidFill>
              <a:latin typeface="Diba" panose="01000504000000020004" pitchFamily="2" charset="-78"/>
              <a:ea typeface="Diba" panose="01000504000000020004" pitchFamily="2" charset="-78"/>
              <a:cs typeface="Diba" panose="01000504000000020004" pitchFamily="2" charset="-78"/>
            </a:endParaRPr>
          </a:p>
          <a:p>
            <a:pPr marL="0" lvl="0" indent="0" algn="ctr" rtl="0">
              <a:spcBef>
                <a:spcPts val="1200"/>
              </a:spcBef>
              <a:spcAft>
                <a:spcPts val="0"/>
              </a:spcAft>
              <a:buClr>
                <a:schemeClr val="dk2"/>
              </a:buClr>
              <a:buSzPts val="1100"/>
              <a:buFont typeface="Arial"/>
              <a:buNone/>
            </a:pPr>
            <a:r>
              <a:rPr lang="en" sz="2100" b="1">
                <a:latin typeface="Yekan Bakh" panose="00000500000000000000" pitchFamily="50" charset="-78"/>
                <a:cs typeface="Yekan Bakh" panose="00000500000000000000" pitchFamily="50" charset="-78"/>
              </a:rPr>
              <a:t>Chain-of-Thought:هدایت AI برای تحلیل مرحله‌ای</a:t>
            </a:r>
            <a:endParaRPr sz="2100" b="1">
              <a:latin typeface="Yekan Bakh" panose="00000500000000000000" pitchFamily="50" charset="-78"/>
              <a:cs typeface="Yekan Bakh" panose="00000500000000000000" pitchFamily="50" charset="-78"/>
            </a:endParaRPr>
          </a:p>
          <a:p>
            <a:pPr marL="0" lvl="0" indent="0" algn="ctr" rtl="0">
              <a:spcBef>
                <a:spcPts val="1200"/>
              </a:spcBef>
              <a:spcAft>
                <a:spcPts val="0"/>
              </a:spcAft>
              <a:buClr>
                <a:schemeClr val="dk2"/>
              </a:buClr>
              <a:buSzPts val="1100"/>
              <a:buFont typeface="Arial"/>
              <a:buNone/>
            </a:pPr>
            <a:r>
              <a:rPr lang="en" sz="2100" b="1">
                <a:latin typeface="Yekan Bakh" panose="00000500000000000000" pitchFamily="50" charset="-78"/>
                <a:cs typeface="Yekan Bakh" panose="00000500000000000000" pitchFamily="50" charset="-78"/>
              </a:rPr>
              <a:t>Few-shot prompting:ارائه نمونه‌های واقعی کسب‌وکاری</a:t>
            </a:r>
            <a:endParaRPr sz="2100" b="1">
              <a:latin typeface="Yekan Bakh" panose="00000500000000000000" pitchFamily="50" charset="-78"/>
              <a:cs typeface="Yekan Bakh" panose="00000500000000000000" pitchFamily="50" charset="-78"/>
            </a:endParaRPr>
          </a:p>
          <a:p>
            <a:pPr marL="0" lvl="0" indent="0" algn="ctr" rtl="0">
              <a:spcBef>
                <a:spcPts val="1200"/>
              </a:spcBef>
              <a:spcAft>
                <a:spcPts val="0"/>
              </a:spcAft>
              <a:buClr>
                <a:schemeClr val="dk2"/>
              </a:buClr>
              <a:buSzPts val="1100"/>
              <a:buFont typeface="Arial"/>
              <a:buNone/>
            </a:pPr>
            <a:r>
              <a:rPr lang="en" sz="2100" b="1">
                <a:latin typeface="Yekan Bakh" panose="00000500000000000000" pitchFamily="50" charset="-78"/>
                <a:cs typeface="Yekan Bakh" panose="00000500000000000000" pitchFamily="50" charset="-78"/>
              </a:rPr>
              <a:t>Role-playing:گرفتن خروجی از دیدگاه یک مدیر، مشاور، یا مشتری</a:t>
            </a:r>
            <a:endParaRPr sz="2100" b="1">
              <a:latin typeface="Yekan Bakh" panose="00000500000000000000" pitchFamily="50" charset="-78"/>
              <a:cs typeface="Yekan Bakh" panose="00000500000000000000" pitchFamily="50" charset="-78"/>
            </a:endParaRPr>
          </a:p>
          <a:p>
            <a:pPr marL="0" lvl="0" indent="0" algn="ctr" rtl="0">
              <a:spcBef>
                <a:spcPts val="1200"/>
              </a:spcBef>
              <a:spcAft>
                <a:spcPts val="1200"/>
              </a:spcAft>
              <a:buNone/>
            </a:pPr>
            <a:endParaRPr sz="2100" b="1"/>
          </a:p>
        </p:txBody>
      </p:sp>
      <p:pic>
        <p:nvPicPr>
          <p:cNvPr id="3" name="Graphic 2">
            <a:extLst>
              <a:ext uri="{FF2B5EF4-FFF2-40B4-BE49-F238E27FC236}">
                <a16:creationId xmlns:a16="http://schemas.microsoft.com/office/drawing/2014/main" id="{74FC9C4E-2A26-EB7C-3813-9308BA99DB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8"/>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18" name="Google Shape;218;p38"/>
          <p:cNvSpPr txBox="1"/>
          <p:nvPr/>
        </p:nvSpPr>
        <p:spPr>
          <a:xfrm>
            <a:off x="759277" y="308566"/>
            <a:ext cx="8237700" cy="4101852"/>
          </a:xfrm>
          <a:prstGeom prst="rect">
            <a:avLst/>
          </a:prstGeom>
          <a:noFill/>
          <a:ln>
            <a:noFill/>
          </a:ln>
        </p:spPr>
        <p:txBody>
          <a:bodyPr spcFirstLastPara="1" wrap="square" lIns="91425" tIns="45700" rIns="91425" bIns="45700" anchor="t" anchorCtr="0">
            <a:spAutoFit/>
          </a:bodyPr>
          <a:lstStyle/>
          <a:p>
            <a:pPr marL="457200" lvl="0" indent="0" algn="ctr" rtl="1">
              <a:lnSpc>
                <a:spcPct val="115000"/>
              </a:lnSpc>
              <a:spcBef>
                <a:spcPts val="1200"/>
              </a:spcBef>
              <a:spcAft>
                <a:spcPts val="0"/>
              </a:spcAft>
              <a:buClr>
                <a:schemeClr val="dk2"/>
              </a:buClr>
              <a:buSzPts val="1100"/>
              <a:buFont typeface="Arial"/>
              <a:buNone/>
            </a:pPr>
            <a:r>
              <a:rPr lang="en" sz="2800" b="1">
                <a:solidFill>
                  <a:srgbClr val="24428D"/>
                </a:solidFill>
                <a:latin typeface="Diba" panose="01000504000000020004" pitchFamily="2" charset="-78"/>
                <a:ea typeface="Diba" panose="01000504000000020004" pitchFamily="2" charset="-78"/>
                <a:cs typeface="Diba" panose="01000504000000020004" pitchFamily="2" charset="-78"/>
              </a:rPr>
              <a:t>مثال‌های عملی</a:t>
            </a:r>
            <a:endParaRPr sz="2800" b="1">
              <a:solidFill>
                <a:srgbClr val="24428D"/>
              </a:solidFill>
              <a:latin typeface="Diba" panose="01000504000000020004" pitchFamily="2" charset="-78"/>
              <a:ea typeface="Diba" panose="01000504000000020004" pitchFamily="2" charset="-78"/>
              <a:cs typeface="Diba" panose="01000504000000020004" pitchFamily="2" charset="-78"/>
            </a:endParaRPr>
          </a:p>
          <a:p>
            <a:pPr marL="457200" lvl="0" indent="0" algn="ctr" rtl="1">
              <a:lnSpc>
                <a:spcPct val="115000"/>
              </a:lnSpc>
              <a:spcBef>
                <a:spcPts val="1200"/>
              </a:spcBef>
              <a:spcAft>
                <a:spcPts val="0"/>
              </a:spcAft>
              <a:buClr>
                <a:schemeClr val="dk2"/>
              </a:buClr>
              <a:buSzPts val="1100"/>
              <a:buFont typeface="Arial"/>
              <a:buNone/>
            </a:pPr>
            <a:endParaRPr sz="1800">
              <a:latin typeface="Yekan Bakh" panose="00000500000000000000" pitchFamily="50" charset="-78"/>
              <a:cs typeface="Yekan Bakh" panose="00000500000000000000" pitchFamily="50" charset="-78"/>
            </a:endParaRPr>
          </a:p>
          <a:p>
            <a:pPr marL="457200" lvl="0" indent="0" algn="ctr" rtl="1">
              <a:lnSpc>
                <a:spcPct val="115000"/>
              </a:lnSpc>
              <a:spcBef>
                <a:spcPts val="1200"/>
              </a:spcBef>
              <a:spcAft>
                <a:spcPts val="0"/>
              </a:spcAft>
              <a:buClr>
                <a:schemeClr val="dk2"/>
              </a:buClr>
              <a:buSzPts val="1100"/>
              <a:buFont typeface="Arial"/>
              <a:buNone/>
            </a:pPr>
            <a:r>
              <a:rPr lang="en" sz="1800" b="1">
                <a:solidFill>
                  <a:srgbClr val="F46524"/>
                </a:solidFill>
                <a:latin typeface="Yekan Bakh" panose="00000500000000000000" pitchFamily="50" charset="-78"/>
                <a:cs typeface="Yekan Bakh" panose="00000500000000000000" pitchFamily="50" charset="-78"/>
              </a:rPr>
              <a:t>پرامپت برای تحلیل رقبا</a:t>
            </a:r>
            <a:r>
              <a:rPr lang="fa-IR" sz="1800" b="1">
                <a:solidFill>
                  <a:srgbClr val="F46524"/>
                </a:solidFill>
                <a:latin typeface="Yekan Bakh" panose="00000500000000000000" pitchFamily="50" charset="-78"/>
                <a:cs typeface="Yekan Bakh" panose="00000500000000000000" pitchFamily="50" charset="-78"/>
              </a:rPr>
              <a:t>:</a:t>
            </a:r>
          </a:p>
          <a:p>
            <a:pPr marL="457200" lvl="0" indent="0" algn="ctr" rtl="1">
              <a:lnSpc>
                <a:spcPct val="115000"/>
              </a:lnSpc>
              <a:spcBef>
                <a:spcPts val="1200"/>
              </a:spcBef>
              <a:spcAft>
                <a:spcPts val="0"/>
              </a:spcAft>
              <a:buClr>
                <a:schemeClr val="dk2"/>
              </a:buClr>
              <a:buSzPts val="1100"/>
              <a:buFont typeface="Arial"/>
              <a:buNone/>
            </a:pPr>
            <a:r>
              <a:rPr lang="en" sz="1800">
                <a:latin typeface="Yekan Bakh" panose="00000500000000000000" pitchFamily="50" charset="-78"/>
                <a:cs typeface="Yekan Bakh" panose="00000500000000000000" pitchFamily="50" charset="-78"/>
              </a:rPr>
              <a:t>به عنوان تحلیلگر بازاریابی، سه رقیب اصلی ما در حوزه X را بررسی کن و نقاط قوت و ضعف آنها را با نمودار مقایسه کن</a:t>
            </a:r>
            <a:r>
              <a:rPr lang="fa-IR" sz="1800">
                <a:latin typeface="Yekan Bakh" panose="00000500000000000000" pitchFamily="50" charset="-78"/>
                <a:cs typeface="Yekan Bakh" panose="00000500000000000000" pitchFamily="50" charset="-78"/>
              </a:rPr>
              <a:t>.</a:t>
            </a:r>
            <a:endParaRPr sz="1800">
              <a:latin typeface="Yekan Bakh" panose="00000500000000000000" pitchFamily="50" charset="-78"/>
              <a:cs typeface="Yekan Bakh" panose="00000500000000000000" pitchFamily="50" charset="-78"/>
            </a:endParaRPr>
          </a:p>
          <a:p>
            <a:pPr marL="457200" lvl="0" indent="0" algn="ctr" rtl="1">
              <a:lnSpc>
                <a:spcPct val="115000"/>
              </a:lnSpc>
              <a:spcBef>
                <a:spcPts val="1200"/>
              </a:spcBef>
              <a:spcAft>
                <a:spcPts val="0"/>
              </a:spcAft>
              <a:buClr>
                <a:schemeClr val="dk2"/>
              </a:buClr>
              <a:buSzPts val="1100"/>
              <a:buFont typeface="Arial"/>
              <a:buNone/>
            </a:pPr>
            <a:r>
              <a:rPr lang="en" sz="1800" b="1">
                <a:solidFill>
                  <a:srgbClr val="F46524"/>
                </a:solidFill>
                <a:latin typeface="Yekan Bakh" panose="00000500000000000000" pitchFamily="50" charset="-78"/>
                <a:cs typeface="Yekan Bakh" panose="00000500000000000000" pitchFamily="50" charset="-78"/>
              </a:rPr>
              <a:t>پرامپت برای ایده‌پردازی محصول</a:t>
            </a:r>
            <a:r>
              <a:rPr lang="fa-IR" sz="1800" b="1">
                <a:solidFill>
                  <a:srgbClr val="F46524"/>
                </a:solidFill>
                <a:latin typeface="Yekan Bakh" panose="00000500000000000000" pitchFamily="50" charset="-78"/>
                <a:cs typeface="Yekan Bakh" panose="00000500000000000000" pitchFamily="50" charset="-78"/>
              </a:rPr>
              <a:t>:</a:t>
            </a:r>
          </a:p>
          <a:p>
            <a:pPr marL="457200" lvl="0" indent="0" algn="ctr" rtl="1">
              <a:lnSpc>
                <a:spcPct val="115000"/>
              </a:lnSpc>
              <a:spcBef>
                <a:spcPts val="1200"/>
              </a:spcBef>
              <a:spcAft>
                <a:spcPts val="0"/>
              </a:spcAft>
              <a:buClr>
                <a:schemeClr val="dk2"/>
              </a:buClr>
              <a:buSzPts val="1100"/>
              <a:buFont typeface="Arial"/>
              <a:buNone/>
            </a:pPr>
            <a:r>
              <a:rPr lang="en" sz="1800">
                <a:latin typeface="Yekan Bakh" panose="00000500000000000000" pitchFamily="50" charset="-78"/>
                <a:cs typeface="Yekan Bakh" panose="00000500000000000000" pitchFamily="50" charset="-78"/>
              </a:rPr>
              <a:t> به عنوان مدیر محصول</a:t>
            </a:r>
            <a:r>
              <a:rPr lang="fa-IR" sz="1800">
                <a:latin typeface="Yekan Bakh" panose="00000500000000000000" pitchFamily="50" charset="-78"/>
                <a:cs typeface="Yekan Bakh" panose="00000500000000000000" pitchFamily="50" charset="-78"/>
              </a:rPr>
              <a:t>، </a:t>
            </a:r>
            <a:r>
              <a:rPr lang="en" sz="1800" b="1">
                <a:latin typeface="Yekan Bakh" panose="00000500000000000000" pitchFamily="50" charset="-78"/>
                <a:cs typeface="Yekan Bakh" panose="00000500000000000000" pitchFamily="50" charset="-78"/>
              </a:rPr>
              <a:t>۵</a:t>
            </a:r>
            <a:r>
              <a:rPr lang="fa-IR" sz="1800">
                <a:latin typeface="Yekan Bakh" panose="00000500000000000000" pitchFamily="50" charset="-78"/>
                <a:cs typeface="Yekan Bakh" panose="00000500000000000000" pitchFamily="50" charset="-78"/>
              </a:rPr>
              <a:t> </a:t>
            </a:r>
            <a:r>
              <a:rPr lang="en" sz="1800">
                <a:latin typeface="Yekan Bakh" panose="00000500000000000000" pitchFamily="50" charset="-78"/>
                <a:cs typeface="Yekan Bakh" panose="00000500000000000000" pitchFamily="50" charset="-78"/>
              </a:rPr>
              <a:t>ایده خلاقانه برای افزایش فروش در فصل</a:t>
            </a:r>
            <a:r>
              <a:rPr lang="fa-IR" sz="1800">
                <a:latin typeface="Yekan Bakh" panose="00000500000000000000" pitchFamily="50" charset="-78"/>
                <a:cs typeface="Yekan Bakh" panose="00000500000000000000" pitchFamily="50" charset="-78"/>
              </a:rPr>
              <a:t> </a:t>
            </a:r>
            <a:r>
              <a:rPr lang="en-US" sz="1800">
                <a:latin typeface="Yekan Bakh" panose="00000500000000000000" pitchFamily="50" charset="-78"/>
                <a:cs typeface="Yekan Bakh" panose="00000500000000000000" pitchFamily="50" charset="-78"/>
              </a:rPr>
              <a:t> Y</a:t>
            </a:r>
            <a:r>
              <a:rPr lang="en" sz="1800">
                <a:latin typeface="Yekan Bakh" panose="00000500000000000000" pitchFamily="50" charset="-78"/>
                <a:cs typeface="Yekan Bakh" panose="00000500000000000000" pitchFamily="50" charset="-78"/>
              </a:rPr>
              <a:t>ارائه کن.</a:t>
            </a:r>
            <a:endParaRPr sz="1800">
              <a:latin typeface="Yekan Bakh" panose="00000500000000000000" pitchFamily="50" charset="-78"/>
              <a:cs typeface="Yekan Bakh" panose="00000500000000000000" pitchFamily="50" charset="-78"/>
            </a:endParaRPr>
          </a:p>
          <a:p>
            <a:pPr marL="457200" lvl="0" indent="0" algn="ctr" rtl="0">
              <a:lnSpc>
                <a:spcPct val="115000"/>
              </a:lnSpc>
              <a:spcBef>
                <a:spcPts val="1200"/>
              </a:spcBef>
              <a:spcAft>
                <a:spcPts val="1200"/>
              </a:spcAft>
              <a:buNone/>
            </a:pPr>
            <a:endParaRPr sz="2100" b="1"/>
          </a:p>
        </p:txBody>
      </p:sp>
      <p:pic>
        <p:nvPicPr>
          <p:cNvPr id="3" name="Graphic 2">
            <a:extLst>
              <a:ext uri="{FF2B5EF4-FFF2-40B4-BE49-F238E27FC236}">
                <a16:creationId xmlns:a16="http://schemas.microsoft.com/office/drawing/2014/main" id="{AE35404B-A0E0-E27E-EACD-C9A7E814AC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9"/>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25" name="Google Shape;225;p39"/>
          <p:cNvSpPr txBox="1"/>
          <p:nvPr/>
        </p:nvSpPr>
        <p:spPr>
          <a:xfrm>
            <a:off x="759277" y="308566"/>
            <a:ext cx="8237700" cy="3240077"/>
          </a:xfrm>
          <a:prstGeom prst="rect">
            <a:avLst/>
          </a:prstGeom>
          <a:noFill/>
          <a:ln>
            <a:noFill/>
          </a:ln>
        </p:spPr>
        <p:txBody>
          <a:bodyPr spcFirstLastPara="1" wrap="square" lIns="91425" tIns="45700" rIns="91425" bIns="45700" anchor="t" anchorCtr="0">
            <a:spAutoFit/>
          </a:bodyPr>
          <a:lstStyle/>
          <a:p>
            <a:pPr marL="457200" lvl="0" indent="0" algn="ctr" rtl="1">
              <a:lnSpc>
                <a:spcPct val="115000"/>
              </a:lnSpc>
              <a:spcBef>
                <a:spcPts val="1200"/>
              </a:spcBef>
              <a:spcAft>
                <a:spcPts val="0"/>
              </a:spcAft>
              <a:buClr>
                <a:schemeClr val="dk2"/>
              </a:buClr>
              <a:buSzPts val="1100"/>
              <a:buFont typeface="Arial"/>
              <a:buNone/>
            </a:pPr>
            <a:r>
              <a:rPr lang="en" sz="2100" b="1">
                <a:solidFill>
                  <a:srgbClr val="24428D"/>
                </a:solidFill>
                <a:latin typeface="Diba" panose="01000504000000020004" pitchFamily="2" charset="-78"/>
                <a:ea typeface="Diba" panose="01000504000000020004" pitchFamily="2" charset="-78"/>
                <a:cs typeface="Diba" panose="01000504000000020004" pitchFamily="2" charset="-78"/>
              </a:rPr>
              <a:t>نکات کاربردی </a:t>
            </a:r>
            <a:r>
              <a:rPr lang="en" sz="2100" b="1">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و </a:t>
            </a:r>
            <a:r>
              <a:rPr lang="en" sz="2100" b="1">
                <a:solidFill>
                  <a:srgbClr val="24428D"/>
                </a:solidFill>
                <a:latin typeface="Helvetica LT Std Cond Blk" panose="020B0806030502050204" pitchFamily="34" charset="0"/>
                <a:ea typeface="Diba" panose="01000504000000020004" pitchFamily="2" charset="-78"/>
                <a:cs typeface="Diba" panose="01000504000000020004" pitchFamily="2" charset="-78"/>
              </a:rPr>
              <a:t>Best Practices</a:t>
            </a:r>
            <a:endParaRPr sz="2100">
              <a:latin typeface="Helvetica LT Std Cond Blk" panose="020B0806030502050204" pitchFamily="34" charset="0"/>
            </a:endParaRPr>
          </a:p>
          <a:p>
            <a:pPr marL="457200" lvl="0" indent="0" algn="ctr" rtl="1">
              <a:lnSpc>
                <a:spcPct val="115000"/>
              </a:lnSpc>
              <a:spcBef>
                <a:spcPts val="1200"/>
              </a:spcBef>
              <a:spcAft>
                <a:spcPts val="0"/>
              </a:spcAft>
              <a:buClr>
                <a:schemeClr val="dk2"/>
              </a:buClr>
              <a:buSzPts val="1100"/>
              <a:buFont typeface="Arial"/>
              <a:buNone/>
            </a:pPr>
            <a:endParaRPr lang="fa-IR" sz="2100"/>
          </a:p>
          <a:p>
            <a:pPr marL="742950" lvl="0" indent="-285750" algn="ctr" rtl="1">
              <a:lnSpc>
                <a:spcPct val="115000"/>
              </a:lnSpc>
              <a:spcBef>
                <a:spcPts val="1200"/>
              </a:spcBef>
              <a:spcAft>
                <a:spcPts val="0"/>
              </a:spcAft>
              <a:buClr>
                <a:srgbClr val="F46524"/>
              </a:buClr>
              <a:buSzPct val="75000"/>
              <a:buFont typeface="Wingdings" panose="05000000000000000000" pitchFamily="2" charset="2"/>
              <a:buChar char="v"/>
            </a:pPr>
            <a:r>
              <a:rPr lang="en" sz="1800" b="1">
                <a:latin typeface="Yekan Bakh" panose="00000500000000000000" pitchFamily="50" charset="-78"/>
                <a:cs typeface="Yekan Bakh" panose="00000500000000000000" pitchFamily="50" charset="-78"/>
              </a:rPr>
              <a:t>همیشه خروجی را مرور و اصلاح کن</a:t>
            </a:r>
            <a:r>
              <a:rPr lang="fa-IR" sz="1800" b="1">
                <a:latin typeface="Yekan Bakh" panose="00000500000000000000" pitchFamily="50" charset="-78"/>
                <a:cs typeface="Yekan Bakh" panose="00000500000000000000" pitchFamily="50" charset="-78"/>
              </a:rPr>
              <a:t>.</a:t>
            </a:r>
            <a:endParaRPr sz="1800" b="1">
              <a:latin typeface="Yekan Bakh" panose="00000500000000000000" pitchFamily="50" charset="-78"/>
              <a:cs typeface="Yekan Bakh" panose="00000500000000000000" pitchFamily="50" charset="-78"/>
            </a:endParaRPr>
          </a:p>
          <a:p>
            <a:pPr marL="742950" lvl="0" indent="-285750" algn="ctr" rtl="1">
              <a:lnSpc>
                <a:spcPct val="115000"/>
              </a:lnSpc>
              <a:spcBef>
                <a:spcPts val="1200"/>
              </a:spcBef>
              <a:spcAft>
                <a:spcPts val="0"/>
              </a:spcAft>
              <a:buClr>
                <a:srgbClr val="F46524"/>
              </a:buClr>
              <a:buSzPct val="75000"/>
              <a:buFont typeface="Wingdings" panose="05000000000000000000" pitchFamily="2" charset="2"/>
              <a:buChar char="v"/>
            </a:pPr>
            <a:r>
              <a:rPr lang="en" sz="1800" b="1">
                <a:latin typeface="Yekan Bakh" panose="00000500000000000000" pitchFamily="50" charset="-78"/>
                <a:cs typeface="Yekan Bakh" panose="00000500000000000000" pitchFamily="50" charset="-78"/>
              </a:rPr>
              <a:t>پرسش‌ها را به بخش‌های کوچک تقسیم کن و متناوب پرسشگری را دنبال کن </a:t>
            </a:r>
            <a:r>
              <a:rPr lang="fa-IR" sz="1800" b="1">
                <a:latin typeface="Yekan Bakh" panose="00000500000000000000" pitchFamily="50" charset="-78"/>
                <a:cs typeface="Yekan Bakh" panose="00000500000000000000" pitchFamily="50" charset="-78"/>
              </a:rPr>
              <a:t>.</a:t>
            </a:r>
            <a:endParaRPr sz="1800" b="1">
              <a:latin typeface="Yekan Bakh" panose="00000500000000000000" pitchFamily="50" charset="-78"/>
              <a:cs typeface="Yekan Bakh" panose="00000500000000000000" pitchFamily="50" charset="-78"/>
            </a:endParaRPr>
          </a:p>
          <a:p>
            <a:pPr marL="742950" lvl="0" indent="-285750" algn="ctr" rtl="1">
              <a:lnSpc>
                <a:spcPct val="115000"/>
              </a:lnSpc>
              <a:spcBef>
                <a:spcPts val="1200"/>
              </a:spcBef>
              <a:spcAft>
                <a:spcPts val="0"/>
              </a:spcAft>
              <a:buClr>
                <a:srgbClr val="F46524"/>
              </a:buClr>
              <a:buSzPct val="75000"/>
              <a:buFont typeface="Wingdings" panose="05000000000000000000" pitchFamily="2" charset="2"/>
              <a:buChar char="v"/>
            </a:pPr>
            <a:r>
              <a:rPr lang="en" sz="1800" b="1">
                <a:latin typeface="Yekan Bakh" panose="00000500000000000000" pitchFamily="50" charset="-78"/>
                <a:cs typeface="Yekan Bakh" panose="00000500000000000000" pitchFamily="50" charset="-78"/>
              </a:rPr>
              <a:t>از داده‌های واقعی شرکت برای تمرین پرامپت استفاده کن</a:t>
            </a:r>
            <a:r>
              <a:rPr lang="fa-IR" sz="1800" b="1">
                <a:latin typeface="Yekan Bakh" panose="00000500000000000000" pitchFamily="50" charset="-78"/>
                <a:cs typeface="Yekan Bakh" panose="00000500000000000000" pitchFamily="50" charset="-78"/>
              </a:rPr>
              <a:t>.</a:t>
            </a:r>
            <a:endParaRPr sz="1800" b="1">
              <a:latin typeface="Yekan Bakh" panose="00000500000000000000" pitchFamily="50" charset="-78"/>
              <a:cs typeface="Yekan Bakh" panose="00000500000000000000" pitchFamily="50" charset="-78"/>
            </a:endParaRPr>
          </a:p>
          <a:p>
            <a:pPr marL="457200" lvl="0" indent="0" algn="ctr" rtl="1">
              <a:lnSpc>
                <a:spcPct val="115000"/>
              </a:lnSpc>
              <a:spcBef>
                <a:spcPts val="1200"/>
              </a:spcBef>
              <a:spcAft>
                <a:spcPts val="1200"/>
              </a:spcAft>
              <a:buNone/>
            </a:pPr>
            <a:endParaRPr sz="2100" b="1"/>
          </a:p>
        </p:txBody>
      </p:sp>
      <p:pic>
        <p:nvPicPr>
          <p:cNvPr id="3" name="Graphic 2">
            <a:extLst>
              <a:ext uri="{FF2B5EF4-FFF2-40B4-BE49-F238E27FC236}">
                <a16:creationId xmlns:a16="http://schemas.microsoft.com/office/drawing/2014/main" id="{0D70E667-2C86-0C5A-E251-C5BBF58923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 name="Google Shape;223;p39">
            <a:extLst>
              <a:ext uri="{FF2B5EF4-FFF2-40B4-BE49-F238E27FC236}">
                <a16:creationId xmlns:a16="http://schemas.microsoft.com/office/drawing/2014/main" id="{C3CE016E-49EC-C9FF-C3C0-26DD2167A17C}"/>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31" name="Google Shape;231;p40"/>
          <p:cNvSpPr txBox="1"/>
          <p:nvPr/>
        </p:nvSpPr>
        <p:spPr>
          <a:xfrm>
            <a:off x="2145587" y="1283159"/>
            <a:ext cx="4428600" cy="15519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 sz="4200">
                <a:solidFill>
                  <a:srgbClr val="24428D"/>
                </a:solidFill>
                <a:latin typeface="Diba" panose="01000504000000020004" pitchFamily="2" charset="-78"/>
                <a:ea typeface="Diba" panose="01000504000000020004" pitchFamily="2" charset="-78"/>
                <a:cs typeface="Diba" panose="01000504000000020004" pitchFamily="2" charset="-78"/>
                <a:sym typeface="Lato"/>
              </a:rPr>
              <a:t>بخش سوم</a:t>
            </a:r>
            <a:endParaRPr sz="42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a:p>
            <a:pPr marL="0" lvl="0" indent="0" algn="ctr" rtl="1">
              <a:spcBef>
                <a:spcPts val="0"/>
              </a:spcBef>
              <a:spcAft>
                <a:spcPts val="0"/>
              </a:spcAft>
              <a:buNone/>
            </a:pPr>
            <a:r>
              <a:rPr lang="en" sz="4200">
                <a:solidFill>
                  <a:srgbClr val="F46524"/>
                </a:solidFill>
                <a:latin typeface="Diba" panose="01000504000000020004" pitchFamily="2" charset="-78"/>
                <a:ea typeface="Diba" panose="01000504000000020004" pitchFamily="2" charset="-78"/>
                <a:cs typeface="Diba" panose="01000504000000020004" pitchFamily="2" charset="-78"/>
                <a:sym typeface="Lato"/>
              </a:rPr>
              <a:t>پرامپت نویسی در عمل</a:t>
            </a:r>
            <a:endParaRPr sz="4200">
              <a:solidFill>
                <a:srgbClr val="F46524"/>
              </a:solidFill>
              <a:latin typeface="Diba" panose="01000504000000020004" pitchFamily="2" charset="-78"/>
              <a:ea typeface="Diba" panose="01000504000000020004" pitchFamily="2" charset="-78"/>
              <a:cs typeface="Diba" panose="01000504000000020004" pitchFamily="2" charset="-78"/>
              <a:sym typeface="Lato"/>
            </a:endParaRPr>
          </a:p>
        </p:txBody>
      </p:sp>
      <p:pic>
        <p:nvPicPr>
          <p:cNvPr id="4" name="Graphic 3">
            <a:extLst>
              <a:ext uri="{FF2B5EF4-FFF2-40B4-BE49-F238E27FC236}">
                <a16:creationId xmlns:a16="http://schemas.microsoft.com/office/drawing/2014/main" id="{26BC4F75-4B94-BB58-3415-CEBFAEABE3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 name="Google Shape;223;p39">
            <a:extLst>
              <a:ext uri="{FF2B5EF4-FFF2-40B4-BE49-F238E27FC236}">
                <a16:creationId xmlns:a16="http://schemas.microsoft.com/office/drawing/2014/main" id="{F34E958C-11AA-7729-BA44-5DF1B53BF4AA}"/>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36" name="Google Shape;236;p41"/>
          <p:cNvSpPr txBox="1"/>
          <p:nvPr/>
        </p:nvSpPr>
        <p:spPr>
          <a:xfrm>
            <a:off x="4047214" y="519782"/>
            <a:ext cx="4795986" cy="4231897"/>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شما در نقش یک مشاور ارشد مدیریت ریسک زنجیره تأمین</a:t>
            </a:r>
            <a:r>
              <a:rPr lang="fa-IR" sz="1050">
                <a:latin typeface="Yekan Bakh" panose="00000500000000000000" pitchFamily="50" charset="-78"/>
                <a:cs typeface="Yekan Bakh" panose="00000500000000000000" pitchFamily="50" charset="-78"/>
              </a:rPr>
              <a:t> </a:t>
            </a:r>
            <a:r>
              <a:rPr lang="en" sz="1050">
                <a:latin typeface="Yekan Bakh" panose="00000500000000000000" pitchFamily="50" charset="-78"/>
                <a:cs typeface="Yekan Bakh" panose="00000500000000000000" pitchFamily="50" charset="-78"/>
              </a:rPr>
              <a:t>با تخصص در صنعت فولاد ایران فعالیت می‌کنید. در شرایط بحرانی تحریم‌های اسنپ‌بک و عدم قطعیت‌های اقتصادی، تحلیل زیر را به صورت عملیاتی و قابل اجرا ارائه دهید.</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 📋 سناریوی بحرانی فعلی</a:t>
            </a:r>
            <a:endParaRPr lang="fa-I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b="1">
                <a:latin typeface="Yekan Bakh" panose="00000500000000000000" pitchFamily="50" charset="-78"/>
                <a:cs typeface="Yekan Bakh" panose="00000500000000000000" pitchFamily="50" charset="-78"/>
              </a:rPr>
              <a:t>شرکت</a:t>
            </a:r>
            <a:r>
              <a:rPr lang="fa-IR" sz="1050" b="1">
                <a:latin typeface="Yekan Bakh" panose="00000500000000000000" pitchFamily="50" charset="-78"/>
                <a:cs typeface="Yekan Bakh" panose="00000500000000000000" pitchFamily="50" charset="-78"/>
              </a:rPr>
              <a:t>: </a:t>
            </a:r>
            <a:r>
              <a:rPr lang="en" sz="1050">
                <a:latin typeface="Yekan Bakh" panose="00000500000000000000" pitchFamily="50" charset="-78"/>
                <a:cs typeface="Yekan Bakh" panose="00000500000000000000" pitchFamily="50" charset="-78"/>
              </a:rPr>
              <a:t>واحد بازرگانی واردات و توزیع ورق فولادی</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b="1">
                <a:latin typeface="Yekan Bakh" panose="00000500000000000000" pitchFamily="50" charset="-78"/>
                <a:cs typeface="Yekan Bakh" panose="00000500000000000000" pitchFamily="50" charset="-78"/>
              </a:rPr>
              <a:t>حجم معاملات</a:t>
            </a:r>
            <a:r>
              <a:rPr lang="fa-IR" sz="1050" b="1">
                <a:latin typeface="Yekan Bakh" panose="00000500000000000000" pitchFamily="50" charset="-78"/>
                <a:cs typeface="Yekan Bakh" panose="00000500000000000000" pitchFamily="50" charset="-78"/>
              </a:rPr>
              <a:t>:</a:t>
            </a:r>
            <a:r>
              <a:rPr lang="en" sz="1050" b="1">
                <a:latin typeface="Yekan Bakh" panose="00000500000000000000" pitchFamily="50" charset="-78"/>
                <a:cs typeface="Yekan Bakh" panose="00000500000000000000" pitchFamily="50" charset="-78"/>
              </a:rPr>
              <a:t>500 </a:t>
            </a:r>
            <a:r>
              <a:rPr lang="en" sz="1050">
                <a:latin typeface="Yekan Bakh" panose="00000500000000000000" pitchFamily="50" charset="-78"/>
                <a:cs typeface="Yekan Bakh" panose="00000500000000000000" pitchFamily="50" charset="-78"/>
              </a:rPr>
              <a:t>تن/ماه </a:t>
            </a:r>
            <a:r>
              <a:rPr lang="fa-IR" sz="1050">
                <a:latin typeface="Yekan Bakh" panose="00000500000000000000" pitchFamily="50" charset="-78"/>
                <a:cs typeface="Yekan Bakh" panose="00000500000000000000" pitchFamily="50" charset="-78"/>
              </a:rPr>
              <a:t>(</a:t>
            </a:r>
            <a:r>
              <a:rPr lang="en" sz="1050">
                <a:latin typeface="Yekan Bakh" panose="00000500000000000000" pitchFamily="50" charset="-78"/>
                <a:cs typeface="Yekan Bakh" panose="00000500000000000000" pitchFamily="50" charset="-78"/>
              </a:rPr>
              <a:t>معادل 750,000 دلار خرید ماهانه</a:t>
            </a:r>
            <a:r>
              <a:rPr lang="fa-IR" sz="1050">
                <a:latin typeface="Yekan Bakh" panose="00000500000000000000" pitchFamily="50" charset="-78"/>
                <a:cs typeface="Yekan Bakh" panose="00000500000000000000" pitchFamily="50" charset="-78"/>
              </a:rPr>
              <a:t>)</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b="1">
                <a:latin typeface="Yekan Bakh" panose="00000500000000000000" pitchFamily="50" charset="-78"/>
                <a:cs typeface="Yekan Bakh" panose="00000500000000000000" pitchFamily="50" charset="-78"/>
              </a:rPr>
              <a:t>سهم تأمین‌کننده فعلی:40% </a:t>
            </a:r>
            <a:r>
              <a:rPr lang="fa-IR" sz="1050" b="1">
                <a:latin typeface="Yekan Bakh" panose="00000500000000000000" pitchFamily="50" charset="-78"/>
                <a:cs typeface="Yekan Bakh" panose="00000500000000000000" pitchFamily="50" charset="-78"/>
              </a:rPr>
              <a:t> </a:t>
            </a:r>
            <a:r>
              <a:rPr lang="en" sz="1050">
                <a:latin typeface="Yekan Bakh" panose="00000500000000000000" pitchFamily="50" charset="-78"/>
                <a:cs typeface="Yekan Bakh" panose="00000500000000000000" pitchFamily="50" charset="-78"/>
              </a:rPr>
              <a:t>از کل خرید</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b="1">
                <a:latin typeface="Yekan Bakh" panose="00000500000000000000" pitchFamily="50" charset="-78"/>
                <a:cs typeface="Yekan Bakh" panose="00000500000000000000" pitchFamily="50" charset="-78"/>
              </a:rPr>
              <a:t>افق زمانی: Q2 2025</a:t>
            </a:r>
            <a:endParaRPr lang="fa-IR" sz="105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 🚨هشدارهای فعال شده</a:t>
            </a:r>
            <a:r>
              <a:rPr lang="fa-IR" sz="1050">
                <a:latin typeface="Yekan Bakh" panose="00000500000000000000" pitchFamily="50" charset="-78"/>
                <a:cs typeface="Yekan Bakh" panose="00000500000000000000" pitchFamily="50" charset="-78"/>
              </a:rPr>
              <a:t>:</a:t>
            </a:r>
          </a:p>
          <a:p>
            <a:pPr marL="0" lvl="0" indent="0" algn="r" rtl="1">
              <a:spcBef>
                <a:spcPts val="0"/>
              </a:spcBef>
              <a:spcAft>
                <a:spcPts val="0"/>
              </a:spcAft>
              <a:buNone/>
            </a:pPr>
            <a:r>
              <a:rPr lang="en" sz="1050" b="1">
                <a:latin typeface="Yekan Bakh" panose="00000500000000000000" pitchFamily="50" charset="-78"/>
                <a:cs typeface="Yekan Bakh" panose="00000500000000000000" pitchFamily="50" charset="-78"/>
              </a:rPr>
              <a:t>| پارامتر | وضعیت قبلی | وضعیت فعلی | انحراف | آستانه هشدار |</a:t>
            </a:r>
            <a:endParaRPr sz="105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 قیمت | Benchmark +5% | **Benchmark +25%** | +20% | &gt;+20% ⚠️ |</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 تأخیر تحویل | On-time | **+10 روز** | +10 روز | &gt;7 روز ⚠️ |</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050">
                <a:latin typeface="Yekan Bakh" panose="00000500000000000000" pitchFamily="50" charset="-78"/>
                <a:cs typeface="Yekan Bakh" panose="00000500000000000000" pitchFamily="50" charset="-78"/>
              </a:rPr>
              <a:t>| شرایط پرداخت | 60 روز | **30 روز** | -50% | کاهش &gt;30% ⚠️ |</a:t>
            </a:r>
            <a:endParaRP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lang="fa-IR" sz="105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sz="1050">
                <a:latin typeface="Yekan Bakh" panose="00000500000000000000" pitchFamily="50" charset="-78"/>
                <a:cs typeface="Yekan Bakh" panose="00000500000000000000" pitchFamily="50" charset="-78"/>
              </a:rPr>
              <a:t> 🎯 خروجی‌های مورد انتظار:</a:t>
            </a:r>
          </a:p>
          <a:p>
            <a:pPr marL="0" lvl="0" indent="0" algn="r" rtl="1">
              <a:spcBef>
                <a:spcPts val="0"/>
              </a:spcBef>
              <a:spcAft>
                <a:spcPts val="0"/>
              </a:spcAft>
              <a:buNone/>
            </a:pPr>
            <a:r>
              <a:rPr lang="fa-IR" sz="1100" b="1">
                <a:solidFill>
                  <a:srgbClr val="F46524"/>
                </a:solidFill>
                <a:latin typeface="Yekan Bakh" panose="00000500000000000000" pitchFamily="50" charset="-78"/>
                <a:cs typeface="Yekan Bakh" panose="00000500000000000000" pitchFamily="50" charset="-78"/>
              </a:rPr>
              <a:t> 1. تحلیل وضعیت هشدارها (جدول ساختاریافته</a:t>
            </a:r>
          </a:p>
          <a:p>
            <a:pPr marL="0" lvl="0" indent="0" algn="r" rtl="1">
              <a:spcBef>
                <a:spcPts val="0"/>
              </a:spcBef>
              <a:spcAft>
                <a:spcPts val="0"/>
              </a:spcAft>
              <a:buNone/>
            </a:pPr>
            <a:r>
              <a:rPr lang="fa-IR" sz="1050" b="1">
                <a:latin typeface="Yekan Bakh" panose="00000500000000000000" pitchFamily="50" charset="-78"/>
                <a:cs typeface="Yekan Bakh" panose="00000500000000000000" pitchFamily="50" charset="-78"/>
              </a:rPr>
              <a:t>برای هر یک از سه هشدار فعال شده، تحلیل زیر را ارائه دهید:</a:t>
            </a:r>
          </a:p>
          <a:p>
            <a:pPr marL="0" lvl="0" indent="0" algn="r" rtl="1">
              <a:spcBef>
                <a:spcPts val="0"/>
              </a:spcBef>
              <a:spcAft>
                <a:spcPts val="0"/>
              </a:spcAft>
              <a:buNone/>
            </a:pPr>
            <a:r>
              <a:rPr lang="fa-IR" sz="1050">
                <a:latin typeface="Yekan Bakh" panose="00000500000000000000" pitchFamily="50" charset="-78"/>
                <a:cs typeface="Yekan Bakh" panose="00000500000000000000" pitchFamily="50" charset="-78"/>
              </a:rPr>
              <a:t>- سطح بحرانیت (</a:t>
            </a:r>
            <a:r>
              <a:rPr lang="en-GB" sz="1050">
                <a:latin typeface="Yekan Bakh" panose="00000500000000000000" pitchFamily="50" charset="-78"/>
                <a:cs typeface="Yekan Bakh" panose="00000500000000000000" pitchFamily="50" charset="-78"/>
              </a:rPr>
              <a:t>Critical/High/Medium/Low)</a:t>
            </a:r>
          </a:p>
          <a:p>
            <a:pPr marL="0" lvl="0" indent="0" algn="r" rtl="1">
              <a:spcBef>
                <a:spcPts val="0"/>
              </a:spcBef>
              <a:spcAft>
                <a:spcPts val="0"/>
              </a:spcAft>
              <a:buNone/>
            </a:pPr>
            <a:r>
              <a:rPr lang="en-GB" sz="1050">
                <a:latin typeface="Yekan Bakh" panose="00000500000000000000" pitchFamily="50" charset="-78"/>
                <a:cs typeface="Yekan Bakh" panose="00000500000000000000" pitchFamily="50" charset="-78"/>
              </a:rPr>
              <a:t>- </a:t>
            </a:r>
            <a:r>
              <a:rPr lang="fa-IR" sz="1050">
                <a:latin typeface="Yekan Bakh" panose="00000500000000000000" pitchFamily="50" charset="-78"/>
                <a:cs typeface="Yekan Bakh" panose="00000500000000000000" pitchFamily="50" charset="-78"/>
              </a:rPr>
              <a:t>تأثیر مالی ماهانه (دلار و درصد از کل هزینه)</a:t>
            </a:r>
          </a:p>
          <a:p>
            <a:pPr marL="0" lvl="0" indent="0" algn="r" rtl="1">
              <a:spcBef>
                <a:spcPts val="0"/>
              </a:spcBef>
              <a:spcAft>
                <a:spcPts val="0"/>
              </a:spcAft>
              <a:buNone/>
            </a:pPr>
            <a:r>
              <a:rPr lang="fa-IR" sz="1050">
                <a:latin typeface="Yekan Bakh" panose="00000500000000000000" pitchFamily="50" charset="-78"/>
                <a:cs typeface="Yekan Bakh" panose="00000500000000000000" pitchFamily="50" charset="-78"/>
              </a:rPr>
              <a:t>- تأثیر عملیاتی بر خدمات به مشتریان</a:t>
            </a:r>
          </a:p>
          <a:p>
            <a:pPr marL="0" lvl="0" indent="0" algn="r" rtl="1">
              <a:spcBef>
                <a:spcPts val="0"/>
              </a:spcBef>
              <a:spcAft>
                <a:spcPts val="0"/>
              </a:spcAft>
              <a:buNone/>
            </a:pPr>
            <a:r>
              <a:rPr lang="fa-IR" sz="1050">
                <a:latin typeface="Yekan Bakh" panose="00000500000000000000" pitchFamily="50" charset="-78"/>
                <a:cs typeface="Yekan Bakh" panose="00000500000000000000" pitchFamily="50" charset="-78"/>
              </a:rPr>
              <a:t>- احتمال تشدید در 90 روز آینده (٪)</a:t>
            </a:r>
          </a:p>
          <a:p>
            <a:pPr marL="0" lvl="0" indent="0" algn="r" rtl="1">
              <a:spcBef>
                <a:spcPts val="0"/>
              </a:spcBef>
              <a:spcAft>
                <a:spcPts val="0"/>
              </a:spcAft>
              <a:buNone/>
            </a:pPr>
            <a:r>
              <a:rPr lang="fa-IR" sz="1050">
                <a:latin typeface="Yekan Bakh" panose="00000500000000000000" pitchFamily="50" charset="-78"/>
                <a:cs typeface="Yekan Bakh" panose="00000500000000000000" pitchFamily="50" charset="-78"/>
              </a:rPr>
              <a:t>- نقطه شکست (</a:t>
            </a:r>
            <a:r>
              <a:rPr lang="en-GB" sz="1050">
                <a:latin typeface="Yekan Bakh" panose="00000500000000000000" pitchFamily="50" charset="-78"/>
                <a:cs typeface="Yekan Bakh" panose="00000500000000000000" pitchFamily="50" charset="-78"/>
              </a:rPr>
              <a:t>Breaking Point)</a:t>
            </a:r>
          </a:p>
        </p:txBody>
      </p:sp>
      <p:sp>
        <p:nvSpPr>
          <p:cNvPr id="237" name="Google Shape;237;p41"/>
          <p:cNvSpPr txBox="1"/>
          <p:nvPr/>
        </p:nvSpPr>
        <p:spPr>
          <a:xfrm>
            <a:off x="6436300" y="158696"/>
            <a:ext cx="2406900" cy="4440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800">
                <a:solidFill>
                  <a:srgbClr val="24428D"/>
                </a:solidFill>
                <a:latin typeface="Diba" panose="01000504000000020004" pitchFamily="2" charset="-78"/>
                <a:ea typeface="Diba" panose="01000504000000020004" pitchFamily="2" charset="-78"/>
                <a:cs typeface="Diba" panose="01000504000000020004" pitchFamily="2" charset="-78"/>
                <a:sym typeface="Lato"/>
              </a:rPr>
              <a:t>پرامپت شماره 1:</a:t>
            </a:r>
            <a:endParaRPr sz="18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p:txBody>
      </p:sp>
      <p:sp>
        <p:nvSpPr>
          <p:cNvPr id="6" name="TextBox 5">
            <a:extLst>
              <a:ext uri="{FF2B5EF4-FFF2-40B4-BE49-F238E27FC236}">
                <a16:creationId xmlns:a16="http://schemas.microsoft.com/office/drawing/2014/main" id="{E43E73D6-AA3E-4633-4A17-F7BFC99046AA}"/>
              </a:ext>
            </a:extLst>
          </p:cNvPr>
          <p:cNvSpPr txBox="1"/>
          <p:nvPr/>
        </p:nvSpPr>
        <p:spPr>
          <a:xfrm>
            <a:off x="87065" y="427717"/>
            <a:ext cx="4067009" cy="4524315"/>
          </a:xfrm>
          <a:prstGeom prst="rect">
            <a:avLst/>
          </a:prstGeom>
          <a:noFill/>
        </p:spPr>
        <p:txBody>
          <a:bodyPr wrap="square" rtlCol="1">
            <a:spAutoFit/>
          </a:bodyPr>
          <a:lstStyle/>
          <a:p>
            <a:pPr lvl="0" algn="r" rtl="1"/>
            <a:endParaRPr lang="fa-IR" sz="1200" b="1">
              <a:solidFill>
                <a:srgbClr val="F46524"/>
              </a:solidFill>
              <a:latin typeface="Yekan Bakh" panose="00000500000000000000" pitchFamily="50" charset="-78"/>
              <a:cs typeface="Yekan Bakh" panose="00000500000000000000" pitchFamily="50" charset="-78"/>
            </a:endParaRPr>
          </a:p>
          <a:p>
            <a:pPr lvl="0" algn="r" rtl="1"/>
            <a:r>
              <a:rPr lang="fa-IR" sz="1200" b="1">
                <a:solidFill>
                  <a:srgbClr val="F46524"/>
                </a:solidFill>
                <a:latin typeface="Yekan Bakh" panose="00000500000000000000" pitchFamily="50" charset="-78"/>
                <a:cs typeface="Yekan Bakh" panose="00000500000000000000" pitchFamily="50" charset="-78"/>
              </a:rPr>
              <a:t>۲. ارزیابی جامع ریسک تأمین‌کننده</a:t>
            </a:r>
          </a:p>
          <a:p>
            <a:pPr lvl="0" algn="r" rtl="1"/>
            <a:r>
              <a:rPr lang="fa-IR" sz="1050">
                <a:latin typeface="Yekan Bakh" panose="00000500000000000000" pitchFamily="50" charset="-78"/>
                <a:cs typeface="Yekan Bakh" panose="00000500000000000000" pitchFamily="50" charset="-78"/>
              </a:rPr>
              <a:t>- امتیاز ریسک کمی (0-100) با توجیه محاسباتی</a:t>
            </a:r>
          </a:p>
          <a:p>
            <a:pPr lvl="0" algn="r" rtl="1"/>
            <a:r>
              <a:rPr lang="fa-IR" sz="1050">
                <a:latin typeface="Yekan Bakh" panose="00000500000000000000" pitchFamily="50" charset="-78"/>
                <a:cs typeface="Yekan Bakh" panose="00000500000000000000" pitchFamily="50" charset="-78"/>
              </a:rPr>
              <a:t>- رتبه‌بندی کیفی (</a:t>
            </a:r>
            <a:r>
              <a:rPr lang="en-GB" sz="1050">
                <a:latin typeface="Yekan Bakh" panose="00000500000000000000" pitchFamily="50" charset="-78"/>
                <a:cs typeface="Yekan Bakh" panose="00000500000000000000" pitchFamily="50" charset="-78"/>
              </a:rPr>
              <a:t>Low/Medium/High/Critical)</a:t>
            </a:r>
          </a:p>
          <a:p>
            <a:pPr lvl="0" algn="r" rtl="1"/>
            <a:r>
              <a:rPr lang="en-GB" sz="1050">
                <a:latin typeface="Yekan Bakh" panose="00000500000000000000" pitchFamily="50" charset="-78"/>
                <a:cs typeface="Yekan Bakh" panose="00000500000000000000" pitchFamily="50" charset="-78"/>
              </a:rPr>
              <a:t>- </a:t>
            </a:r>
            <a:r>
              <a:rPr lang="fa-IR" sz="1050">
                <a:latin typeface="Yekan Bakh" panose="00000500000000000000" pitchFamily="50" charset="-78"/>
                <a:cs typeface="Yekan Bakh" panose="00000500000000000000" pitchFamily="50" charset="-78"/>
              </a:rPr>
              <a:t>تحلیل </a:t>
            </a:r>
            <a:r>
              <a:rPr lang="en-GB" sz="1050">
                <a:latin typeface="Yekan Bakh" panose="00000500000000000000" pitchFamily="50" charset="-78"/>
                <a:cs typeface="Yekan Bakh" panose="00000500000000000000" pitchFamily="50" charset="-78"/>
              </a:rPr>
              <a:t>SWOT </a:t>
            </a:r>
            <a:r>
              <a:rPr lang="fa-IR" sz="1050">
                <a:latin typeface="Yekan Bakh" panose="00000500000000000000" pitchFamily="50" charset="-78"/>
                <a:cs typeface="Yekan Bakh" panose="00000500000000000000" pitchFamily="50" charset="-78"/>
              </a:rPr>
              <a:t>مختصر و کاربردی</a:t>
            </a:r>
          </a:p>
          <a:p>
            <a:pPr lvl="0" algn="r" rtl="1"/>
            <a:r>
              <a:rPr lang="fa-IR" sz="1050">
                <a:latin typeface="Yekan Bakh" panose="00000500000000000000" pitchFamily="50" charset="-78"/>
                <a:cs typeface="Yekan Bakh" panose="00000500000000000000" pitchFamily="50" charset="-78"/>
              </a:rPr>
              <a:t>- مقایسه با بهترین آلترناتیو موجود (در صورت عدم دسترسی به داده، فرض منطقی ارائه شود)</a:t>
            </a:r>
          </a:p>
          <a:p>
            <a:pPr lvl="0" algn="r" rtl="1"/>
            <a:r>
              <a:rPr lang="fa-IR" sz="1050">
                <a:latin typeface="Yekan Bakh" panose="00000500000000000000" pitchFamily="50" charset="-78"/>
                <a:cs typeface="Yekan Bakh" panose="00000500000000000000" pitchFamily="50" charset="-78"/>
              </a:rPr>
              <a:t>- نقطه بحرانی خاتمه همکاری</a:t>
            </a:r>
            <a:endParaRPr lang="fa-IR" sz="1200" b="1">
              <a:solidFill>
                <a:srgbClr val="F46524"/>
              </a:solidFill>
              <a:latin typeface="Yekan Bakh" panose="00000500000000000000" pitchFamily="50" charset="-78"/>
              <a:cs typeface="Yekan Bakh" panose="00000500000000000000" pitchFamily="50" charset="-78"/>
            </a:endParaRPr>
          </a:p>
          <a:p>
            <a:pPr lvl="0" algn="r" rtl="1"/>
            <a:r>
              <a:rPr lang="fa-IR" sz="1200" b="1">
                <a:solidFill>
                  <a:srgbClr val="F46524"/>
                </a:solidFill>
                <a:latin typeface="Yekan Bakh" panose="00000500000000000000" pitchFamily="50" charset="-78"/>
                <a:cs typeface="Yekan Bakh" panose="00000500000000000000" pitchFamily="50" charset="-78"/>
              </a:rPr>
              <a:t>۳. نقشه راه اقدامات استراتژیک (جدول زمانی)</a:t>
            </a:r>
            <a:endParaRPr lang="fa-IR" sz="1050">
              <a:latin typeface="Yekan Bakh" panose="00000500000000000000" pitchFamily="50" charset="-78"/>
              <a:cs typeface="Yekan Bakh" panose="00000500000000000000" pitchFamily="50" charset="-78"/>
            </a:endParaRPr>
          </a:p>
          <a:p>
            <a:pPr lvl="0" algn="r" rtl="1"/>
            <a:r>
              <a:rPr lang="fa-IR" sz="1050" b="1">
                <a:latin typeface="Yekan Bakh" panose="00000500000000000000" pitchFamily="50" charset="-78"/>
                <a:cs typeface="Yekan Bakh" panose="00000500000000000000" pitchFamily="50" charset="-78"/>
              </a:rPr>
              <a:t>فاز ۱: تثبیت بحران (0-3 ماه)</a:t>
            </a:r>
          </a:p>
          <a:p>
            <a:pPr lvl="0" algn="r" rtl="1"/>
            <a:r>
              <a:rPr lang="fa-IR" sz="1050">
                <a:latin typeface="Yekan Bakh" panose="00000500000000000000" pitchFamily="50" charset="-78"/>
                <a:cs typeface="Yekan Bakh" panose="00000500000000000000" pitchFamily="50" charset="-78"/>
              </a:rPr>
              <a:t>اقدامات فوری با مشخصات:</a:t>
            </a:r>
          </a:p>
          <a:p>
            <a:pPr lvl="0" algn="r" rtl="1"/>
            <a:r>
              <a:rPr lang="fa-IR" sz="1050">
                <a:latin typeface="Yekan Bakh" panose="00000500000000000000" pitchFamily="50" charset="-78"/>
                <a:cs typeface="Yekan Bakh" panose="00000500000000000000" pitchFamily="50" charset="-78"/>
              </a:rPr>
              <a:t>- اقدام عملیاتی</a:t>
            </a:r>
          </a:p>
          <a:p>
            <a:pPr lvl="0" algn="r" rtl="1"/>
            <a:r>
              <a:rPr lang="fa-IR" sz="1050">
                <a:latin typeface="Yekan Bakh" panose="00000500000000000000" pitchFamily="50" charset="-78"/>
                <a:cs typeface="Yekan Bakh" panose="00000500000000000000" pitchFamily="50" charset="-78"/>
              </a:rPr>
              <a:t>- مسئول اجرا</a:t>
            </a:r>
          </a:p>
          <a:p>
            <a:pPr lvl="0" algn="r" rtl="1"/>
            <a:r>
              <a:rPr lang="fa-IR" sz="1050">
                <a:latin typeface="Yekan Bakh" panose="00000500000000000000" pitchFamily="50" charset="-78"/>
                <a:cs typeface="Yekan Bakh" panose="00000500000000000000" pitchFamily="50" charset="-78"/>
              </a:rPr>
              <a:t>- مهلت (هفته)</a:t>
            </a:r>
          </a:p>
          <a:p>
            <a:pPr lvl="0" algn="r" rtl="1"/>
            <a:r>
              <a:rPr lang="fa-IR" sz="1050">
                <a:latin typeface="Yekan Bakh" panose="00000500000000000000" pitchFamily="50" charset="-78"/>
                <a:cs typeface="Yekan Bakh" panose="00000500000000000000" pitchFamily="50" charset="-78"/>
              </a:rPr>
              <a:t>- بودجه موردنیاز</a:t>
            </a:r>
          </a:p>
          <a:p>
            <a:pPr lvl="0" algn="r" rtl="1"/>
            <a:r>
              <a:rPr lang="fa-IR" sz="1050">
                <a:latin typeface="Yekan Bakh" panose="00000500000000000000" pitchFamily="50" charset="-78"/>
                <a:cs typeface="Yekan Bakh" panose="00000500000000000000" pitchFamily="50" charset="-78"/>
              </a:rPr>
              <a:t>- شاخص موفقیت</a:t>
            </a:r>
          </a:p>
          <a:p>
            <a:pPr lvl="0" algn="r" rtl="1"/>
            <a:r>
              <a:rPr lang="fa-IR" sz="1050" b="1">
                <a:latin typeface="Yekan Bakh" panose="00000500000000000000" pitchFamily="50" charset="-78"/>
                <a:cs typeface="Yekan Bakh" panose="00000500000000000000" pitchFamily="50" charset="-78"/>
              </a:rPr>
              <a:t>فاز ۲: بهینه‌سازی (3-12 ماه</a:t>
            </a:r>
          </a:p>
          <a:p>
            <a:pPr lvl="0" algn="r" rtl="1"/>
            <a:r>
              <a:rPr lang="fa-IR" sz="1050">
                <a:latin typeface="Yekan Bakh" panose="00000500000000000000" pitchFamily="50" charset="-78"/>
                <a:cs typeface="Yekan Bakh" panose="00000500000000000000" pitchFamily="50" charset="-78"/>
              </a:rPr>
              <a:t>- استراتژی تنوع‌بخشی تأمین</a:t>
            </a:r>
          </a:p>
          <a:p>
            <a:pPr lvl="0" algn="r" rtl="1"/>
            <a:r>
              <a:rPr lang="fa-IR" sz="1050">
                <a:latin typeface="Yekan Bakh" panose="00000500000000000000" pitchFamily="50" charset="-78"/>
                <a:cs typeface="Yekan Bakh" panose="00000500000000000000" pitchFamily="50" charset="-78"/>
              </a:rPr>
              <a:t>- توسعه تأمین‌کنندگان داخلی</a:t>
            </a:r>
          </a:p>
          <a:p>
            <a:pPr lvl="0" algn="r" rtl="1"/>
            <a:r>
              <a:rPr lang="fa-IR" sz="1050">
                <a:latin typeface="Yekan Bakh" panose="00000500000000000000" pitchFamily="50" charset="-78"/>
                <a:cs typeface="Yekan Bakh" panose="00000500000000000000" pitchFamily="50" charset="-78"/>
              </a:rPr>
              <a:t>- بهینه‌سازی شرایط قراردادی</a:t>
            </a:r>
          </a:p>
          <a:p>
            <a:pPr lvl="0" algn="r" rtl="1"/>
            <a:r>
              <a:rPr lang="fa-IR" sz="1050">
                <a:latin typeface="Yekan Bakh" panose="00000500000000000000" pitchFamily="50" charset="-78"/>
                <a:cs typeface="Yekan Bakh" panose="00000500000000000000" pitchFamily="50" charset="-78"/>
              </a:rPr>
              <a:t>- هدف: کاهش وابستگی به 25%</a:t>
            </a:r>
          </a:p>
          <a:p>
            <a:pPr lvl="0" algn="r" rtl="1"/>
            <a:r>
              <a:rPr lang="fa-IR" sz="1050" b="1">
                <a:latin typeface="Yekan Bakh" panose="00000500000000000000" pitchFamily="50" charset="-78"/>
                <a:cs typeface="Yekan Bakh" panose="00000500000000000000" pitchFamily="50" charset="-78"/>
              </a:rPr>
              <a:t>فاز ۳: تحول استراتژیک (12+ ماه) </a:t>
            </a:r>
          </a:p>
          <a:p>
            <a:pPr lvl="0" algn="r" rtl="1"/>
            <a:r>
              <a:rPr lang="fa-IR" sz="1050">
                <a:latin typeface="Yekan Bakh" panose="00000500000000000000" pitchFamily="50" charset="-78"/>
                <a:cs typeface="Yekan Bakh" panose="00000500000000000000" pitchFamily="50" charset="-78"/>
              </a:rPr>
              <a:t>- ساختار زنجیره تأمین مقاوم در برابر تحریم</a:t>
            </a:r>
          </a:p>
          <a:p>
            <a:pPr lvl="0" algn="r" rtl="1"/>
            <a:r>
              <a:rPr lang="fa-IR" sz="1050">
                <a:latin typeface="Yekan Bakh" panose="00000500000000000000" pitchFamily="50" charset="-78"/>
                <a:cs typeface="Yekan Bakh" panose="00000500000000000000" pitchFamily="50" charset="-78"/>
              </a:rPr>
              <a:t>- سرمایه‌گذاری در تولید داخلی</a:t>
            </a:r>
          </a:p>
          <a:p>
            <a:pPr lvl="0" algn="r" rtl="1"/>
            <a:r>
              <a:rPr lang="fa-IR" sz="1050">
                <a:latin typeface="Yekan Bakh" panose="00000500000000000000" pitchFamily="50" charset="-78"/>
                <a:cs typeface="Yekan Bakh" panose="00000500000000000000" pitchFamily="50" charset="-78"/>
              </a:rPr>
              <a:t>- توسعه قابلیت‌های پیش‌بینی</a:t>
            </a:r>
          </a:p>
          <a:p>
            <a:pPr lvl="0" algn="r" rtl="1"/>
            <a:endParaRPr lang="fa-IR" sz="1050">
              <a:latin typeface="Yekan Bakh" panose="00000500000000000000" pitchFamily="50" charset="-78"/>
              <a:cs typeface="Yekan Bakh" panose="00000500000000000000" pitchFamily="50" charset="-78"/>
            </a:endParaRPr>
          </a:p>
          <a:p>
            <a:pPr lvl="0" algn="r" rtl="1"/>
            <a:r>
              <a:rPr lang="fa-IR" sz="1050">
                <a:latin typeface="Yekan Bakh" panose="00000500000000000000" pitchFamily="50" charset="-78"/>
                <a:cs typeface="Yekan Bakh" panose="00000500000000000000" pitchFamily="50" charset="-78"/>
              </a:rPr>
              <a:t> </a:t>
            </a:r>
            <a:endParaRPr lang="fa-IR" sz="1050"/>
          </a:p>
        </p:txBody>
      </p:sp>
      <p:pic>
        <p:nvPicPr>
          <p:cNvPr id="7" name="Graphic 6">
            <a:extLst>
              <a:ext uri="{FF2B5EF4-FFF2-40B4-BE49-F238E27FC236}">
                <a16:creationId xmlns:a16="http://schemas.microsoft.com/office/drawing/2014/main" id="{B0156AB7-56E4-F476-BCAB-ED585F30DA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3;p39">
            <a:extLst>
              <a:ext uri="{FF2B5EF4-FFF2-40B4-BE49-F238E27FC236}">
                <a16:creationId xmlns:a16="http://schemas.microsoft.com/office/drawing/2014/main" id="{189BB46E-69D2-0D97-CCAB-186C36382291}"/>
              </a:ext>
            </a:extLst>
          </p:cNvPr>
          <p:cNvPicPr preferRelativeResize="0"/>
          <p:nvPr/>
        </p:nvPicPr>
        <p:blipFill rotWithShape="1">
          <a:blip r:embed="rId2">
            <a:alphaModFix/>
          </a:blip>
          <a:srcRect/>
          <a:stretch/>
        </p:blipFill>
        <p:spPr>
          <a:xfrm rot="5400000">
            <a:off x="1367861" y="-1411083"/>
            <a:ext cx="6368083" cy="9184196"/>
          </a:xfrm>
          <a:prstGeom prst="rect">
            <a:avLst/>
          </a:prstGeom>
          <a:noFill/>
          <a:ln>
            <a:noFill/>
          </a:ln>
        </p:spPr>
      </p:pic>
      <p:sp>
        <p:nvSpPr>
          <p:cNvPr id="2" name="TextBox 1">
            <a:extLst>
              <a:ext uri="{FF2B5EF4-FFF2-40B4-BE49-F238E27FC236}">
                <a16:creationId xmlns:a16="http://schemas.microsoft.com/office/drawing/2014/main" id="{56CBA752-DC46-C0A2-7216-45B8E8A6F93C}"/>
              </a:ext>
            </a:extLst>
          </p:cNvPr>
          <p:cNvSpPr txBox="1"/>
          <p:nvPr/>
        </p:nvSpPr>
        <p:spPr>
          <a:xfrm>
            <a:off x="4723077" y="240342"/>
            <a:ext cx="3999506" cy="4662815"/>
          </a:xfrm>
          <a:prstGeom prst="rect">
            <a:avLst/>
          </a:prstGeom>
          <a:noFill/>
        </p:spPr>
        <p:txBody>
          <a:bodyPr wrap="square" rtlCol="1">
            <a:spAutoFit/>
          </a:bodyPr>
          <a:lstStyle/>
          <a:p>
            <a:pPr lvl="0" algn="r" rtl="1"/>
            <a:r>
              <a:rPr lang="fa-IR" sz="1100" b="1">
                <a:latin typeface="Yekan Bakh" panose="00000500000000000000" pitchFamily="50" charset="-78"/>
                <a:cs typeface="Yekan Bakh" panose="00000500000000000000" pitchFamily="50" charset="-78"/>
              </a:rPr>
              <a:t>۴. داشبورد شاخص‌های کلیدی</a:t>
            </a:r>
          </a:p>
          <a:p>
            <a:pPr lvl="0" algn="r" rtl="1"/>
            <a:r>
              <a:rPr lang="fa-IR" sz="1100">
                <a:latin typeface="Yekan Bakh" panose="00000500000000000000" pitchFamily="50" charset="-78"/>
                <a:cs typeface="Yekan Bakh" panose="00000500000000000000" pitchFamily="50" charset="-78"/>
              </a:rPr>
              <a:t>ارائه جدول </a:t>
            </a:r>
            <a:r>
              <a:rPr lang="en-GB" sz="1100">
                <a:latin typeface="Yekan Bakh" panose="00000500000000000000" pitchFamily="50" charset="-78"/>
                <a:cs typeface="Yekan Bakh" panose="00000500000000000000" pitchFamily="50" charset="-78"/>
              </a:rPr>
              <a:t>KPI</a:t>
            </a:r>
            <a:r>
              <a:rPr lang="fa-IR" sz="1100">
                <a:latin typeface="Yekan Bakh" panose="00000500000000000000" pitchFamily="50" charset="-78"/>
                <a:cs typeface="Yekan Bakh" panose="00000500000000000000" pitchFamily="50" charset="-78"/>
              </a:rPr>
              <a:t>های قابل پایش شامل:</a:t>
            </a:r>
          </a:p>
          <a:p>
            <a:pPr lvl="0" algn="r" rtl="1"/>
            <a:r>
              <a:rPr lang="fa-IR" sz="1100">
                <a:latin typeface="Yekan Bakh" panose="00000500000000000000" pitchFamily="50" charset="-78"/>
                <a:cs typeface="Yekan Bakh" panose="00000500000000000000" pitchFamily="50" charset="-78"/>
              </a:rPr>
              <a:t>- شاخص</a:t>
            </a:r>
          </a:p>
          <a:p>
            <a:pPr lvl="0" algn="r" rtl="1"/>
            <a:r>
              <a:rPr lang="fa-IR" sz="1100">
                <a:latin typeface="Yekan Bakh" panose="00000500000000000000" pitchFamily="50" charset="-78"/>
                <a:cs typeface="Yekan Bakh" panose="00000500000000000000" pitchFamily="50" charset="-78"/>
              </a:rPr>
              <a:t>- فرمول محاسبه</a:t>
            </a:r>
          </a:p>
          <a:p>
            <a:pPr lvl="0" algn="r" rtl="1"/>
            <a:r>
              <a:rPr lang="fa-IR" sz="1100">
                <a:latin typeface="Yekan Bakh" panose="00000500000000000000" pitchFamily="50" charset="-78"/>
                <a:cs typeface="Yekan Bakh" panose="00000500000000000000" pitchFamily="50" charset="-78"/>
              </a:rPr>
              <a:t>- مقدار هدف</a:t>
            </a:r>
          </a:p>
          <a:p>
            <a:pPr lvl="0" algn="r" rtl="1"/>
            <a:r>
              <a:rPr lang="fa-IR" sz="1100">
                <a:latin typeface="Yekan Bakh" panose="00000500000000000000" pitchFamily="50" charset="-78"/>
                <a:cs typeface="Yekan Bakh" panose="00000500000000000000" pitchFamily="50" charset="-78"/>
              </a:rPr>
              <a:t>- مقدار فعلی</a:t>
            </a:r>
          </a:p>
          <a:p>
            <a:pPr lvl="0" algn="r" rtl="1"/>
            <a:r>
              <a:rPr lang="fa-IR" sz="1100">
                <a:latin typeface="Yekan Bakh" panose="00000500000000000000" pitchFamily="50" charset="-78"/>
                <a:cs typeface="Yekan Bakh" panose="00000500000000000000" pitchFamily="50" charset="-78"/>
              </a:rPr>
              <a:t>- وضعیت</a:t>
            </a:r>
          </a:p>
          <a:p>
            <a:pPr lvl="0" algn="r" rtl="1"/>
            <a:r>
              <a:rPr lang="fa-IR" sz="1100">
                <a:latin typeface="Yekan Bakh" panose="00000500000000000000" pitchFamily="50" charset="-78"/>
                <a:cs typeface="Yekan Bakh" panose="00000500000000000000" pitchFamily="50" charset="-78"/>
              </a:rPr>
              <a:t>- فرکانس پایش</a:t>
            </a:r>
          </a:p>
          <a:p>
            <a:pPr lvl="0" algn="r" rtl="1"/>
            <a:endParaRPr lang="fa-IR" sz="1100">
              <a:latin typeface="Yekan Bakh" panose="00000500000000000000" pitchFamily="50" charset="-78"/>
              <a:cs typeface="Yekan Bakh" panose="00000500000000000000" pitchFamily="50" charset="-78"/>
            </a:endParaRPr>
          </a:p>
          <a:p>
            <a:pPr lvl="0" algn="r" rtl="1"/>
            <a:r>
              <a:rPr lang="fa-IR" sz="1100" b="1">
                <a:latin typeface="Yekan Bakh" panose="00000500000000000000" pitchFamily="50" charset="-78"/>
                <a:cs typeface="Yekan Bakh" panose="00000500000000000000" pitchFamily="50" charset="-78"/>
              </a:rPr>
              <a:t> </a:t>
            </a:r>
            <a:r>
              <a:rPr lang="en-GB" sz="1100" b="1">
                <a:latin typeface="Yekan Bakh" panose="00000500000000000000" pitchFamily="50" charset="-78"/>
                <a:cs typeface="Yekan Bakh" panose="00000500000000000000" pitchFamily="50" charset="-78"/>
              </a:rPr>
              <a:t>📐 </a:t>
            </a:r>
            <a:r>
              <a:rPr lang="fa-IR" sz="1100" b="1">
                <a:latin typeface="Yekan Bakh" panose="00000500000000000000" pitchFamily="50" charset="-78"/>
                <a:cs typeface="Yekan Bakh" panose="00000500000000000000" pitchFamily="50" charset="-78"/>
              </a:rPr>
              <a:t>الزامات فنی تحلیل</a:t>
            </a:r>
          </a:p>
          <a:p>
            <a:pPr algn="r" rtl="1"/>
            <a:r>
              <a:rPr lang="fa-IR" sz="1100" b="1">
                <a:latin typeface="Yekan Bakh" panose="00000500000000000000" pitchFamily="50" charset="-78"/>
                <a:cs typeface="Yekan Bakh" panose="00000500000000000000" pitchFamily="50" charset="-78"/>
              </a:rPr>
              <a:t>فرمت‌سازی:</a:t>
            </a:r>
          </a:p>
          <a:p>
            <a:pPr lvl="0" algn="r" rtl="1"/>
            <a:endParaRPr lang="fa-IR" sz="1100">
              <a:latin typeface="Yekan Bakh" panose="00000500000000000000" pitchFamily="50" charset="-78"/>
              <a:cs typeface="Yekan Bakh" panose="00000500000000000000" pitchFamily="50" charset="-78"/>
            </a:endParaRPr>
          </a:p>
          <a:p>
            <a:pPr lvl="0" algn="r" rtl="1"/>
            <a:r>
              <a:rPr lang="fa-IR" sz="1100">
                <a:latin typeface="Yekan Bakh" panose="00000500000000000000" pitchFamily="50" charset="-78"/>
                <a:cs typeface="Yekan Bakh" panose="00000500000000000000" pitchFamily="50" charset="-78"/>
              </a:rPr>
              <a:t>- استفاده از جداول </a:t>
            </a:r>
            <a:r>
              <a:rPr lang="en-GB" sz="1100">
                <a:latin typeface="Yekan Bakh" panose="00000500000000000000" pitchFamily="50" charset="-78"/>
                <a:cs typeface="Yekan Bakh" panose="00000500000000000000" pitchFamily="50" charset="-78"/>
              </a:rPr>
              <a:t>Markdown </a:t>
            </a:r>
            <a:r>
              <a:rPr lang="fa-IR" sz="1100">
                <a:latin typeface="Yekan Bakh" panose="00000500000000000000" pitchFamily="50" charset="-78"/>
                <a:cs typeface="Yekan Bakh" panose="00000500000000000000" pitchFamily="50" charset="-78"/>
              </a:rPr>
              <a:t>ساختاریافته</a:t>
            </a:r>
          </a:p>
          <a:p>
            <a:pPr lvl="0" algn="r" rtl="1"/>
            <a:r>
              <a:rPr lang="fa-IR" sz="1100">
                <a:latin typeface="Yekan Bakh" panose="00000500000000000000" pitchFamily="50" charset="-78"/>
                <a:cs typeface="Yekan Bakh" panose="00000500000000000000" pitchFamily="50" charset="-78"/>
              </a:rPr>
              <a:t>- به‌کارگیری ایموجی برای درک سریع </a:t>
            </a:r>
            <a:r>
              <a:rPr lang="en-GB" sz="1100">
                <a:latin typeface="Yekan Bakh" panose="00000500000000000000" pitchFamily="50" charset="-78"/>
                <a:cs typeface="Yekan Bakh" panose="00000500000000000000" pitchFamily="50" charset="-78"/>
              </a:rPr>
              <a:t>🔴🟠🟡🟢</a:t>
            </a:r>
          </a:p>
          <a:p>
            <a:pPr lvl="0" algn="r" rtl="1"/>
            <a:r>
              <a:rPr lang="en-GB" sz="1100">
                <a:latin typeface="Yekan Bakh" panose="00000500000000000000" pitchFamily="50" charset="-78"/>
                <a:cs typeface="Yekan Bakh" panose="00000500000000000000" pitchFamily="50" charset="-78"/>
              </a:rPr>
              <a:t>- </a:t>
            </a:r>
            <a:r>
              <a:rPr lang="fa-IR" sz="1100">
                <a:latin typeface="Yekan Bakh" panose="00000500000000000000" pitchFamily="50" charset="-78"/>
                <a:cs typeface="Yekan Bakh" panose="00000500000000000000" pitchFamily="50" charset="-78"/>
              </a:rPr>
              <a:t>اعداد به صورت دقیق یا محدوده واقع‌بینانه</a:t>
            </a:r>
          </a:p>
          <a:p>
            <a:pPr lvl="0" algn="r" rtl="1"/>
            <a:endParaRPr lang="fa-IR" sz="1100">
              <a:latin typeface="Yekan Bakh" panose="00000500000000000000" pitchFamily="50" charset="-78"/>
              <a:cs typeface="Yekan Bakh" panose="00000500000000000000" pitchFamily="50" charset="-78"/>
            </a:endParaRPr>
          </a:p>
          <a:p>
            <a:pPr lvl="0" algn="r" rtl="1"/>
            <a:r>
              <a:rPr lang="fa-IR" sz="1100" b="1">
                <a:latin typeface="Yekan Bakh" panose="00000500000000000000" pitchFamily="50" charset="-78"/>
                <a:cs typeface="Yekan Bakh" panose="00000500000000000000" pitchFamily="50" charset="-78"/>
              </a:rPr>
              <a:t>محاسبات مالی:</a:t>
            </a:r>
          </a:p>
          <a:p>
            <a:pPr lvl="0" algn="r" rtl="1"/>
            <a:r>
              <a:rPr lang="fa-IR" sz="1100">
                <a:latin typeface="Yekan Bakh" panose="00000500000000000000" pitchFamily="50" charset="-78"/>
                <a:cs typeface="Yekan Bakh" panose="00000500000000000000" pitchFamily="50" charset="-78"/>
              </a:rPr>
              <a:t>- تمام مبالغ به دلار و درصد</a:t>
            </a:r>
          </a:p>
          <a:p>
            <a:pPr lvl="0" algn="r" rtl="1"/>
            <a:r>
              <a:rPr lang="fa-IR" sz="1100">
                <a:latin typeface="Yekan Bakh" panose="00000500000000000000" pitchFamily="50" charset="-78"/>
                <a:cs typeface="Yekan Bakh" panose="00000500000000000000" pitchFamily="50" charset="-78"/>
              </a:rPr>
              <a:t>- فرضیات محاسباتی شفاف</a:t>
            </a:r>
          </a:p>
          <a:p>
            <a:pPr marL="171450" lvl="0" indent="-171450" algn="r" rtl="1">
              <a:buFontTx/>
              <a:buChar char="-"/>
            </a:pPr>
            <a:r>
              <a:rPr lang="fa-IR" sz="1100">
                <a:latin typeface="Yekan Bakh" panose="00000500000000000000" pitchFamily="50" charset="-78"/>
                <a:cs typeface="Yekan Bakh" panose="00000500000000000000" pitchFamily="50" charset="-78"/>
              </a:rPr>
              <a:t>تأثیر بر جریان نقدی و حاشیه سود</a:t>
            </a:r>
          </a:p>
          <a:p>
            <a:pPr marL="171450" lvl="0" indent="-171450" algn="r" rtl="1">
              <a:buFontTx/>
              <a:buChar char="-"/>
            </a:pPr>
            <a:endParaRPr lang="fa-IR" sz="1100">
              <a:latin typeface="Yekan Bakh" panose="00000500000000000000" pitchFamily="50" charset="-78"/>
              <a:cs typeface="Yekan Bakh" panose="00000500000000000000" pitchFamily="50" charset="-78"/>
            </a:endParaRPr>
          </a:p>
          <a:p>
            <a:pPr lvl="0" algn="r" rtl="1"/>
            <a:r>
              <a:rPr lang="fa-IR" sz="1100" b="1">
                <a:latin typeface="Yekan Bakh" panose="00000500000000000000" pitchFamily="50" charset="-78"/>
                <a:cs typeface="Yekan Bakh" panose="00000500000000000000" pitchFamily="50" charset="-78"/>
              </a:rPr>
              <a:t>زمان‌بندی:</a:t>
            </a:r>
          </a:p>
          <a:p>
            <a:pPr lvl="0" algn="r" rtl="1"/>
            <a:r>
              <a:rPr lang="fa-IR" sz="1100">
                <a:latin typeface="Yekan Bakh" panose="00000500000000000000" pitchFamily="50" charset="-78"/>
                <a:cs typeface="Yekan Bakh" panose="00000500000000000000" pitchFamily="50" charset="-78"/>
              </a:rPr>
              <a:t>- استفاده از </a:t>
            </a:r>
            <a:r>
              <a:rPr lang="en-GB" sz="1100">
                <a:latin typeface="Yekan Bakh" panose="00000500000000000000" pitchFamily="50" charset="-78"/>
                <a:cs typeface="Yekan Bakh" panose="00000500000000000000" pitchFamily="50" charset="-78"/>
              </a:rPr>
              <a:t>W (</a:t>
            </a:r>
            <a:r>
              <a:rPr lang="fa-IR" sz="1100">
                <a:latin typeface="Yekan Bakh" panose="00000500000000000000" pitchFamily="50" charset="-78"/>
                <a:cs typeface="Yekan Bakh" panose="00000500000000000000" pitchFamily="50" charset="-78"/>
              </a:rPr>
              <a:t>هفته), </a:t>
            </a:r>
            <a:r>
              <a:rPr lang="en-GB" sz="1100">
                <a:latin typeface="Yekan Bakh" panose="00000500000000000000" pitchFamily="50" charset="-78"/>
                <a:cs typeface="Yekan Bakh" panose="00000500000000000000" pitchFamily="50" charset="-78"/>
              </a:rPr>
              <a:t>M (</a:t>
            </a:r>
            <a:r>
              <a:rPr lang="fa-IR" sz="1100">
                <a:latin typeface="Yekan Bakh" panose="00000500000000000000" pitchFamily="50" charset="-78"/>
                <a:cs typeface="Yekan Bakh" panose="00000500000000000000" pitchFamily="50" charset="-78"/>
              </a:rPr>
              <a:t>ماه), </a:t>
            </a:r>
            <a:r>
              <a:rPr lang="en-GB" sz="1100">
                <a:latin typeface="Yekan Bakh" panose="00000500000000000000" pitchFamily="50" charset="-78"/>
                <a:cs typeface="Yekan Bakh" panose="00000500000000000000" pitchFamily="50" charset="-78"/>
              </a:rPr>
              <a:t>Q (</a:t>
            </a:r>
            <a:r>
              <a:rPr lang="fa-IR" sz="1100">
                <a:latin typeface="Yekan Bakh" panose="00000500000000000000" pitchFamily="50" charset="-78"/>
                <a:cs typeface="Yekan Bakh" panose="00000500000000000000" pitchFamily="50" charset="-78"/>
              </a:rPr>
              <a:t>فصل)</a:t>
            </a:r>
          </a:p>
          <a:p>
            <a:pPr lvl="0" algn="r" rtl="1"/>
            <a:r>
              <a:rPr lang="fa-IR" sz="1100">
                <a:latin typeface="Yekan Bakh" panose="00000500000000000000" pitchFamily="50" charset="-78"/>
                <a:cs typeface="Yekan Bakh" panose="00000500000000000000" pitchFamily="50" charset="-78"/>
              </a:rPr>
              <a:t>- اقدامات اولویت‌بندی شده (</a:t>
            </a:r>
            <a:r>
              <a:rPr lang="en-GB" sz="1100">
                <a:latin typeface="Yekan Bakh" panose="00000500000000000000" pitchFamily="50" charset="-78"/>
                <a:cs typeface="Yekan Bakh" panose="00000500000000000000" pitchFamily="50" charset="-78"/>
              </a:rPr>
              <a:t>P0, P1, P2, P3)</a:t>
            </a:r>
          </a:p>
          <a:p>
            <a:pPr lvl="0" algn="r" rtl="1"/>
            <a:r>
              <a:rPr lang="en-GB" sz="1100">
                <a:latin typeface="Yekan Bakh" panose="00000500000000000000" pitchFamily="50" charset="-78"/>
                <a:cs typeface="Yekan Bakh" panose="00000500000000000000" pitchFamily="50" charset="-78"/>
              </a:rPr>
              <a:t>- </a:t>
            </a:r>
            <a:r>
              <a:rPr lang="fa-IR" sz="1100">
                <a:latin typeface="Yekan Bakh" panose="00000500000000000000" pitchFamily="50" charset="-78"/>
                <a:cs typeface="Yekan Bakh" panose="00000500000000000000" pitchFamily="50" charset="-78"/>
              </a:rPr>
              <a:t>وابستگی‌های اجرایی مشخص</a:t>
            </a:r>
          </a:p>
          <a:p>
            <a:pPr lvl="0" algn="r" rtl="1"/>
            <a:endParaRPr lang="fa-IR" sz="1100">
              <a:latin typeface="Yekan Bakh" panose="00000500000000000000" pitchFamily="50" charset="-78"/>
              <a:cs typeface="Yekan Bakh" panose="00000500000000000000" pitchFamily="50" charset="-78"/>
            </a:endParaRPr>
          </a:p>
          <a:p>
            <a:endParaRPr lang="fa-IR" sz="1100"/>
          </a:p>
        </p:txBody>
      </p:sp>
      <p:sp>
        <p:nvSpPr>
          <p:cNvPr id="5" name="TextBox 4">
            <a:extLst>
              <a:ext uri="{FF2B5EF4-FFF2-40B4-BE49-F238E27FC236}">
                <a16:creationId xmlns:a16="http://schemas.microsoft.com/office/drawing/2014/main" id="{70452E5B-15EC-622F-E40B-BD29A8368C19}"/>
              </a:ext>
            </a:extLst>
          </p:cNvPr>
          <p:cNvSpPr txBox="1"/>
          <p:nvPr/>
        </p:nvSpPr>
        <p:spPr>
          <a:xfrm>
            <a:off x="193925" y="468493"/>
            <a:ext cx="4227000" cy="3970318"/>
          </a:xfrm>
          <a:prstGeom prst="rect">
            <a:avLst/>
          </a:prstGeom>
          <a:noFill/>
        </p:spPr>
        <p:txBody>
          <a:bodyPr wrap="square" rtlCol="1">
            <a:spAutoFit/>
          </a:bodyPr>
          <a:lstStyle/>
          <a:p>
            <a:pPr lvl="0" algn="r"/>
            <a:r>
              <a:rPr lang="fa-IR" sz="1050" b="1">
                <a:latin typeface="Yekan Bakh" panose="00000500000000000000" pitchFamily="50" charset="-78"/>
                <a:cs typeface="Yekan Bakh" panose="00000500000000000000" pitchFamily="50" charset="-78"/>
              </a:rPr>
              <a:t>سطح اولویت‌بندی:</a:t>
            </a:r>
          </a:p>
          <a:p>
            <a:pPr lvl="0" algn="r"/>
            <a:r>
              <a:rPr lang="fa-IR" sz="1050">
                <a:latin typeface="Yekan Bakh" panose="00000500000000000000" pitchFamily="50" charset="-78"/>
                <a:cs typeface="Yekan Bakh" panose="00000500000000000000" pitchFamily="50" charset="-78"/>
              </a:rPr>
              <a:t>- </a:t>
            </a:r>
            <a:r>
              <a:rPr lang="en-GB" sz="1050">
                <a:latin typeface="Yekan Bakh" panose="00000500000000000000" pitchFamily="50" charset="-78"/>
                <a:cs typeface="Yekan Bakh" panose="00000500000000000000" pitchFamily="50" charset="-78"/>
              </a:rPr>
              <a:t>P0: </a:t>
            </a:r>
            <a:r>
              <a:rPr lang="fa-IR" sz="1050">
                <a:latin typeface="Yekan Bakh" panose="00000500000000000000" pitchFamily="50" charset="-78"/>
                <a:cs typeface="Yekan Bakh" panose="00000500000000000000" pitchFamily="50" charset="-78"/>
              </a:rPr>
              <a:t>بحرانی (اقدام فوری در 24 ساعت)</a:t>
            </a:r>
          </a:p>
          <a:p>
            <a:pPr lvl="0" algn="r"/>
            <a:r>
              <a:rPr lang="fa-IR" sz="1050">
                <a:latin typeface="Yekan Bakh" panose="00000500000000000000" pitchFamily="50" charset="-78"/>
                <a:cs typeface="Yekan Bakh" panose="00000500000000000000" pitchFamily="50" charset="-78"/>
              </a:rPr>
              <a:t>- </a:t>
            </a:r>
            <a:r>
              <a:rPr lang="en-GB" sz="1050">
                <a:latin typeface="Yekan Bakh" panose="00000500000000000000" pitchFamily="50" charset="-78"/>
                <a:cs typeface="Yekan Bakh" panose="00000500000000000000" pitchFamily="50" charset="-78"/>
              </a:rPr>
              <a:t>P1: </a:t>
            </a:r>
            <a:r>
              <a:rPr lang="fa-IR" sz="1050">
                <a:latin typeface="Yekan Bakh" panose="00000500000000000000" pitchFamily="50" charset="-78"/>
                <a:cs typeface="Yekan Bakh" panose="00000500000000000000" pitchFamily="50" charset="-78"/>
              </a:rPr>
              <a:t>بالا (اقدام در 1 هفته)  </a:t>
            </a:r>
          </a:p>
          <a:p>
            <a:pPr lvl="0" algn="r"/>
            <a:r>
              <a:rPr lang="fa-IR" sz="1050">
                <a:latin typeface="Yekan Bakh" panose="00000500000000000000" pitchFamily="50" charset="-78"/>
                <a:cs typeface="Yekan Bakh" panose="00000500000000000000" pitchFamily="50" charset="-78"/>
              </a:rPr>
              <a:t>- </a:t>
            </a:r>
            <a:r>
              <a:rPr lang="en-GB" sz="1050">
                <a:latin typeface="Yekan Bakh" panose="00000500000000000000" pitchFamily="50" charset="-78"/>
                <a:cs typeface="Yekan Bakh" panose="00000500000000000000" pitchFamily="50" charset="-78"/>
              </a:rPr>
              <a:t>P2: </a:t>
            </a:r>
            <a:r>
              <a:rPr lang="fa-IR" sz="1050">
                <a:latin typeface="Yekan Bakh" panose="00000500000000000000" pitchFamily="50" charset="-78"/>
                <a:cs typeface="Yekan Bakh" panose="00000500000000000000" pitchFamily="50" charset="-78"/>
              </a:rPr>
              <a:t>متوسط (اقدام در 1 ماه)</a:t>
            </a:r>
          </a:p>
          <a:p>
            <a:pPr lvl="0" algn="r"/>
            <a:r>
              <a:rPr lang="fa-IR" sz="1050">
                <a:latin typeface="Yekan Bakh" panose="00000500000000000000" pitchFamily="50" charset="-78"/>
                <a:cs typeface="Yekan Bakh" panose="00000500000000000000" pitchFamily="50" charset="-78"/>
              </a:rPr>
              <a:t>- </a:t>
            </a:r>
            <a:r>
              <a:rPr lang="en-GB" sz="1050">
                <a:latin typeface="Yekan Bakh" panose="00000500000000000000" pitchFamily="50" charset="-78"/>
                <a:cs typeface="Yekan Bakh" panose="00000500000000000000" pitchFamily="50" charset="-78"/>
              </a:rPr>
              <a:t>P3: </a:t>
            </a:r>
            <a:r>
              <a:rPr lang="fa-IR" sz="1050">
                <a:latin typeface="Yekan Bakh" panose="00000500000000000000" pitchFamily="50" charset="-78"/>
                <a:cs typeface="Yekan Bakh" panose="00000500000000000000" pitchFamily="50" charset="-78"/>
              </a:rPr>
              <a:t>پایین (اقدام در فرصت مناسب)</a:t>
            </a:r>
          </a:p>
          <a:p>
            <a:pPr lvl="0" algn="r"/>
            <a:endParaRPr lang="fa-IR" sz="1050">
              <a:latin typeface="Yekan Bakh" panose="00000500000000000000" pitchFamily="50" charset="-78"/>
              <a:cs typeface="Yekan Bakh" panose="00000500000000000000" pitchFamily="50" charset="-78"/>
            </a:endParaRPr>
          </a:p>
          <a:p>
            <a:pPr lvl="0" algn="r" rtl="1"/>
            <a:r>
              <a:rPr lang="fa-IR" sz="1050">
                <a:latin typeface="Yekan Bakh" panose="00000500000000000000" pitchFamily="50" charset="-78"/>
                <a:cs typeface="Yekan Bakh" panose="00000500000000000000" pitchFamily="50" charset="-78"/>
              </a:rPr>
              <a:t> </a:t>
            </a:r>
            <a:r>
              <a:rPr lang="en-GB" sz="1050">
                <a:latin typeface="Yekan Bakh" panose="00000500000000000000" pitchFamily="50" charset="-78"/>
                <a:cs typeface="Yekan Bakh" panose="00000500000000000000" pitchFamily="50" charset="-78"/>
              </a:rPr>
              <a:t>💡 </a:t>
            </a:r>
            <a:r>
              <a:rPr lang="fa-IR" sz="1050">
                <a:latin typeface="Yekan Bakh" panose="00000500000000000000" pitchFamily="50" charset="-78"/>
                <a:cs typeface="Yekan Bakh" panose="00000500000000000000" pitchFamily="50" charset="-78"/>
              </a:rPr>
              <a:t>محدودیت‌ها و ملاحظات ویژه</a:t>
            </a:r>
          </a:p>
          <a:p>
            <a:pPr lvl="0" algn="r"/>
            <a:endParaRPr lang="fa-IR" sz="1050">
              <a:latin typeface="Yekan Bakh" panose="00000500000000000000" pitchFamily="50" charset="-78"/>
              <a:cs typeface="Yekan Bakh" panose="00000500000000000000" pitchFamily="50" charset="-78"/>
            </a:endParaRPr>
          </a:p>
          <a:p>
            <a:pPr lvl="0" algn="r"/>
            <a:r>
              <a:rPr lang="fa-IR" sz="1050">
                <a:latin typeface="Yekan Bakh" panose="00000500000000000000" pitchFamily="50" charset="-78"/>
                <a:cs typeface="Yekan Bakh" panose="00000500000000000000" pitchFamily="50" charset="-78"/>
              </a:rPr>
              <a:t>- تمام تحلیلها باید در شرایط تحریم اسنپ‌بک اعمالپذیر باشد</a:t>
            </a:r>
          </a:p>
          <a:p>
            <a:pPr lvl="0" algn="r"/>
            <a:r>
              <a:rPr lang="fa-IR" sz="1050">
                <a:latin typeface="Yekan Bakh" panose="00000500000000000000" pitchFamily="50" charset="-78"/>
                <a:cs typeface="Yekan Bakh" panose="00000500000000000000" pitchFamily="50" charset="-78"/>
              </a:rPr>
              <a:t>- راهکارها باید از نظر فنی و مالی قابل اجرا در ایران باشند</a:t>
            </a:r>
          </a:p>
          <a:p>
            <a:pPr lvl="0" algn="r"/>
            <a:r>
              <a:rPr lang="fa-IR" sz="1050">
                <a:latin typeface="Yekan Bakh" panose="00000500000000000000" pitchFamily="50" charset="-78"/>
                <a:cs typeface="Yekan Bakh" panose="00000500000000000000" pitchFamily="50" charset="-78"/>
              </a:rPr>
              <a:t>- ملاحظات ارزی و بانکی در نظر گرفته شوند</a:t>
            </a:r>
          </a:p>
          <a:p>
            <a:pPr lvl="0" algn="r"/>
            <a:r>
              <a:rPr lang="fa-IR" sz="1050">
                <a:latin typeface="Yekan Bakh" panose="00000500000000000000" pitchFamily="50" charset="-78"/>
                <a:cs typeface="Yekan Bakh" panose="00000500000000000000" pitchFamily="50" charset="-78"/>
              </a:rPr>
              <a:t>- راهکارهای کوتاه‌مدت نباید موقعیت بلندمدت را تخریب کنند</a:t>
            </a:r>
          </a:p>
          <a:p>
            <a:pPr lvl="0" algn="r"/>
            <a:endParaRPr lang="fa-IR" sz="1050">
              <a:latin typeface="Yekan Bakh" panose="00000500000000000000" pitchFamily="50" charset="-78"/>
              <a:cs typeface="Yekan Bakh" panose="00000500000000000000" pitchFamily="50" charset="-78"/>
            </a:endParaRPr>
          </a:p>
          <a:p>
            <a:pPr lvl="0" algn="r"/>
            <a:r>
              <a:rPr lang="fa-IR" sz="1050">
                <a:latin typeface="Yekan Bakh" panose="00000500000000000000" pitchFamily="50" charset="-78"/>
                <a:cs typeface="Yekan Bakh" panose="00000500000000000000" pitchFamily="50" charset="-78"/>
              </a:rPr>
              <a:t> </a:t>
            </a:r>
            <a:r>
              <a:rPr lang="en-GB" sz="1050">
                <a:latin typeface="Yekan Bakh" panose="00000500000000000000" pitchFamily="50" charset="-78"/>
                <a:cs typeface="Yekan Bakh" panose="00000500000000000000" pitchFamily="50" charset="-78"/>
              </a:rPr>
              <a:t>🎖️ **</a:t>
            </a:r>
            <a:r>
              <a:rPr lang="fa-IR" sz="1050">
                <a:latin typeface="Yekan Bakh" panose="00000500000000000000" pitchFamily="50" charset="-78"/>
                <a:cs typeface="Yekan Bakh" panose="00000500000000000000" pitchFamily="50" charset="-78"/>
              </a:rPr>
              <a:t>معیارهای ارزیابی کیفیت تحلیل**</a:t>
            </a:r>
          </a:p>
          <a:p>
            <a:pPr lvl="0" algn="r"/>
            <a:endParaRPr lang="fa-IR" sz="1050">
              <a:latin typeface="Yekan Bakh" panose="00000500000000000000" pitchFamily="50" charset="-78"/>
              <a:cs typeface="Yekan Bakh" panose="00000500000000000000" pitchFamily="50" charset="-78"/>
            </a:endParaRPr>
          </a:p>
          <a:p>
            <a:pPr lvl="0" algn="r" rtl="1"/>
            <a:r>
              <a:rPr lang="fa-IR" sz="1050" b="1">
                <a:latin typeface="Yekan Bakh" panose="00000500000000000000" pitchFamily="50" charset="-78"/>
                <a:cs typeface="Yekan Bakh" panose="00000500000000000000" pitchFamily="50" charset="-78"/>
              </a:rPr>
              <a:t>تحلیل ارائه شده باید:</a:t>
            </a:r>
          </a:p>
          <a:p>
            <a:pPr lvl="0" algn="r" rtl="1"/>
            <a:endParaRPr lang="fa-IR" sz="1050" b="1">
              <a:latin typeface="Yekan Bakh" panose="00000500000000000000" pitchFamily="50" charset="-78"/>
              <a:cs typeface="Yekan Bakh" panose="00000500000000000000" pitchFamily="50" charset="-78"/>
            </a:endParaRPr>
          </a:p>
          <a:p>
            <a:pPr lvl="0" algn="r" rtl="1"/>
            <a:r>
              <a:rPr lang="en-GB" sz="1050">
                <a:latin typeface="Yekan Bakh" panose="00000500000000000000" pitchFamily="50" charset="-78"/>
                <a:cs typeface="Yekan Bakh" panose="00000500000000000000" pitchFamily="50" charset="-78"/>
              </a:rPr>
              <a:t>✅</a:t>
            </a:r>
            <a:r>
              <a:rPr lang="fa-IR" sz="1050">
                <a:latin typeface="Yekan Bakh" panose="00000500000000000000" pitchFamily="50" charset="-78"/>
                <a:cs typeface="Yekan Bakh" panose="00000500000000000000" pitchFamily="50" charset="-78"/>
              </a:rPr>
              <a:t>قابل اجرا (اقدامات مشخص و عملیاتی)</a:t>
            </a:r>
          </a:p>
          <a:p>
            <a:pPr lvl="0" algn="r" rtl="1"/>
            <a:r>
              <a:rPr lang="en-GB" sz="1050">
                <a:latin typeface="Yekan Bakh" panose="00000500000000000000" pitchFamily="50" charset="-78"/>
                <a:cs typeface="Yekan Bakh" panose="00000500000000000000" pitchFamily="50" charset="-78"/>
              </a:rPr>
              <a:t>✅</a:t>
            </a:r>
            <a:r>
              <a:rPr lang="fa-IR" sz="1050">
                <a:latin typeface="Yekan Bakh" panose="00000500000000000000" pitchFamily="50" charset="-78"/>
                <a:cs typeface="Yekan Bakh" panose="00000500000000000000" pitchFamily="50" charset="-78"/>
              </a:rPr>
              <a:t>قابل اندازه‌گیری (شاخص‌های کمی و مهلت‌دار)</a:t>
            </a:r>
          </a:p>
          <a:p>
            <a:pPr lvl="0" algn="r" rtl="1"/>
            <a:r>
              <a:rPr lang="en-GB" sz="1050">
                <a:latin typeface="Yekan Bakh" panose="00000500000000000000" pitchFamily="50" charset="-78"/>
                <a:cs typeface="Yekan Bakh" panose="00000500000000000000" pitchFamily="50" charset="-78"/>
              </a:rPr>
              <a:t>✅</a:t>
            </a:r>
            <a:r>
              <a:rPr lang="fa-IR" sz="1050">
                <a:latin typeface="Yekan Bakh" panose="00000500000000000000" pitchFamily="50" charset="-78"/>
                <a:cs typeface="Yekan Bakh" panose="00000500000000000000" pitchFamily="50" charset="-78"/>
              </a:rPr>
              <a:t>مبتنی بر اولویت (تمرکز بر بحرانی‌ترین موارد)</a:t>
            </a:r>
          </a:p>
          <a:p>
            <a:pPr lvl="0" algn="r" rtl="1"/>
            <a:r>
              <a:rPr lang="en-GB" sz="1050">
                <a:latin typeface="Yekan Bakh" panose="00000500000000000000" pitchFamily="50" charset="-78"/>
                <a:cs typeface="Yekan Bakh" panose="00000500000000000000" pitchFamily="50" charset="-78"/>
              </a:rPr>
              <a:t>✅</a:t>
            </a:r>
            <a:r>
              <a:rPr lang="fa-IR" sz="1050">
                <a:latin typeface="Yekan Bakh" panose="00000500000000000000" pitchFamily="50" charset="-78"/>
                <a:cs typeface="Yekan Bakh" panose="00000500000000000000" pitchFamily="50" charset="-78"/>
              </a:rPr>
              <a:t>واقع‌بینانه (با در نظر گیری محدودیت‌های عملی)</a:t>
            </a:r>
          </a:p>
          <a:p>
            <a:pPr lvl="0" algn="r" rtl="1"/>
            <a:r>
              <a:rPr lang="en-GB" sz="1050">
                <a:latin typeface="Yekan Bakh" panose="00000500000000000000" pitchFamily="50" charset="-78"/>
                <a:cs typeface="Yekan Bakh" panose="00000500000000000000" pitchFamily="50" charset="-78"/>
              </a:rPr>
              <a:t>✅</a:t>
            </a:r>
            <a:r>
              <a:rPr lang="fa-IR" sz="1050">
                <a:latin typeface="Yekan Bakh" panose="00000500000000000000" pitchFamily="50" charset="-78"/>
                <a:cs typeface="Yekan Bakh" panose="00000500000000000000" pitchFamily="50" charset="-78"/>
              </a:rPr>
              <a:t>مستند و شفاف (فرضیات و محاسبات قابل پیگیری)</a:t>
            </a:r>
          </a:p>
          <a:p>
            <a:pPr lvl="0" algn="r"/>
            <a:endParaRPr lang="fa-IR" sz="1050">
              <a:latin typeface="Yekan Bakh" panose="00000500000000000000" pitchFamily="50" charset="-78"/>
              <a:cs typeface="Yekan Bakh" panose="00000500000000000000" pitchFamily="50" charset="-78"/>
            </a:endParaRPr>
          </a:p>
          <a:p>
            <a:pPr lvl="0" algn="r"/>
            <a:r>
              <a:rPr lang="fa-IR" sz="1050">
                <a:latin typeface="Yekan Bakh" panose="00000500000000000000" pitchFamily="50" charset="-78"/>
                <a:cs typeface="Yekan Bakh" panose="00000500000000000000" pitchFamily="50" charset="-78"/>
              </a:rPr>
              <a:t>لطفاً تحلیل را با رویکرد تصمیم‌محور و با جزئیات اجرایی کامل ارائه دهید.</a:t>
            </a:r>
            <a:endParaRPr lang="fa-IR" sz="1050"/>
          </a:p>
        </p:txBody>
      </p:sp>
      <p:pic>
        <p:nvPicPr>
          <p:cNvPr id="6" name="Graphic 5">
            <a:extLst>
              <a:ext uri="{FF2B5EF4-FFF2-40B4-BE49-F238E27FC236}">
                <a16:creationId xmlns:a16="http://schemas.microsoft.com/office/drawing/2014/main" id="{47709EA5-6A6A-C00B-7BD7-414386587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653027"/>
            <a:ext cx="7467600" cy="295275"/>
          </a:xfrm>
          <a:prstGeom prst="rect">
            <a:avLst/>
          </a:prstGeom>
        </p:spPr>
      </p:pic>
    </p:spTree>
    <p:extLst>
      <p:ext uri="{BB962C8B-B14F-4D97-AF65-F5344CB8AC3E}">
        <p14:creationId xmlns:p14="http://schemas.microsoft.com/office/powerpoint/2010/main" val="3058204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Google Shape;223;p39">
            <a:extLst>
              <a:ext uri="{FF2B5EF4-FFF2-40B4-BE49-F238E27FC236}">
                <a16:creationId xmlns:a16="http://schemas.microsoft.com/office/drawing/2014/main" id="{1C78B194-988E-70E5-EA2F-5A0722934722}"/>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42" name="Google Shape;242;p42"/>
          <p:cNvSpPr txBox="1"/>
          <p:nvPr/>
        </p:nvSpPr>
        <p:spPr>
          <a:xfrm>
            <a:off x="-2" y="598465"/>
            <a:ext cx="8924150" cy="3631733"/>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به عنوان یک مشاور حرفه‌ای در حوزه مدیریت زنجیره تأمین و بازرگانی فولاد، با تخصص در شرایط اقتصاد بحرانی و تحریمی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مانند تحریم‌های اسنپ‌بک و محدودیت‌های ژئوپلیتیکی</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 برای شرکت "فولاد پرشین امیر" عمل کن.</a:t>
            </a:r>
            <a:endParaRPr lang="fa-I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 این شرکت در شرایط شبه‌جنگی و اقتصاد تورمی ایران (با چالش‌هایی مانند کمبود انرژی، نوسانات ارزی شدید، محدودیت‌های بانکی و لجستیکی، و اختلالات تأمین مواد اولیه به دلیل تحریم‌های قریب‌الوقوع اسنپ‌بک</a:t>
            </a:r>
            <a:r>
              <a:rPr lang="fa-IR">
                <a:latin typeface="Yekan Bakh" panose="00000500000000000000" pitchFamily="50" charset="-78"/>
                <a:cs typeface="Yekan Bakh" panose="00000500000000000000" pitchFamily="50" charset="-78"/>
              </a:rPr>
              <a:t> </a:t>
            </a:r>
            <a:r>
              <a:rPr lang="en">
                <a:latin typeface="Yekan Bakh" panose="00000500000000000000" pitchFamily="50" charset="-78"/>
                <a:cs typeface="Yekan Bakh" panose="00000500000000000000" pitchFamily="50" charset="-78"/>
              </a:rPr>
              <a:t>قرار دارد. چرخه خرید تا فروش شرکت در پنج مرحله زیر تعریف شده است:</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خرید مواد اولیه:</a:t>
            </a:r>
            <a:r>
              <a:rPr lang="en">
                <a:latin typeface="Yekan Bakh" panose="00000500000000000000" pitchFamily="50" charset="-78"/>
                <a:cs typeface="Yekan Bakh" panose="00000500000000000000" pitchFamily="50" charset="-78"/>
              </a:rPr>
              <a:t>۲۰ روز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 چالش‌های وارداتی و ارزی</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تولید در کارخانه:</a:t>
            </a:r>
            <a:r>
              <a:rPr lang="en">
                <a:latin typeface="Yekan Bakh" panose="00000500000000000000" pitchFamily="50" charset="-78"/>
                <a:cs typeface="Yekan Bakh" panose="00000500000000000000" pitchFamily="50" charset="-78"/>
              </a:rPr>
              <a:t>۲۵ روز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 محدودیت‌های انرژی و فناوری</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فروش در بورس کالا:</a:t>
            </a:r>
            <a:r>
              <a:rPr lang="en">
                <a:latin typeface="Yekan Bakh" panose="00000500000000000000" pitchFamily="50" charset="-78"/>
                <a:cs typeface="Yekan Bakh" panose="00000500000000000000" pitchFamily="50" charset="-78"/>
              </a:rPr>
              <a:t>۵</a:t>
            </a:r>
            <a:r>
              <a:rPr lang="en" b="1">
                <a:latin typeface="Yekan Bakh" panose="00000500000000000000" pitchFamily="50" charset="-78"/>
                <a:cs typeface="Yekan Bakh" panose="00000500000000000000" pitchFamily="50" charset="-78"/>
              </a:rPr>
              <a:t> </a:t>
            </a:r>
            <a:r>
              <a:rPr lang="en">
                <a:latin typeface="Yekan Bakh" panose="00000500000000000000" pitchFamily="50" charset="-78"/>
                <a:cs typeface="Yekan Bakh" panose="00000500000000000000" pitchFamily="50" charset="-78"/>
              </a:rPr>
              <a:t>روز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 نوسانات بازار داخلی و صادراتی</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تحویل به مشتر</a:t>
            </a:r>
            <a:r>
              <a:rPr lang="fa-IR" b="1">
                <a:latin typeface="Yekan Bakh" panose="00000500000000000000" pitchFamily="50" charset="-78"/>
                <a:cs typeface="Yekan Bakh" panose="00000500000000000000" pitchFamily="50" charset="-78"/>
              </a:rPr>
              <a:t>ی:</a:t>
            </a:r>
            <a:r>
              <a:rPr lang="en" b="1">
                <a:latin typeface="Yekan Bakh" panose="00000500000000000000" pitchFamily="50" charset="-78"/>
                <a:cs typeface="Yekan Bakh" panose="00000500000000000000" pitchFamily="50" charset="-78"/>
              </a:rPr>
              <a:t> </a:t>
            </a:r>
            <a:r>
              <a:rPr lang="en">
                <a:latin typeface="Yekan Bakh" panose="00000500000000000000" pitchFamily="50" charset="-78"/>
                <a:cs typeface="Yekan Bakh" panose="00000500000000000000" pitchFamily="50" charset="-78"/>
              </a:rPr>
              <a:t>۱۲ روز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 اختلالات لجستیکی و حمل‌ونقل</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lvl="0" algn="r" rtl="1"/>
            <a:r>
              <a:rPr lang="en" b="1">
                <a:latin typeface="Yekan Bakh" panose="00000500000000000000" pitchFamily="50" charset="-78"/>
                <a:cs typeface="Yekan Bakh" panose="00000500000000000000" pitchFamily="50" charset="-78"/>
              </a:rPr>
              <a:t>دریافت وجه</a:t>
            </a:r>
            <a:r>
              <a:rPr lang="fa-IR" b="1">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۸ روز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 مشکلات بانکی و نقدینگی</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a:t>
            </a:r>
            <a:endParaRPr lang="fa-I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مدت زمان کل چرخه ۷۰ روز است و هدف اصلی، کاهش آن به ۳۰ روز با تمرکز بر تاب‌آوری در برابر تحریم‌ها و بحران‌های اقتصادی می‌باشد.</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لطفاً با لحن رسمی، سازمانی و تحلیلی، موارد زیر را در قالب یک گزارش مشاوره‌ای ساختاریافته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 استفاده از عناوین فرعی، جداول خلاصه و نمودارهای مفهومی ساده</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 ارائه کن:</a:t>
            </a:r>
          </a:p>
        </p:txBody>
      </p:sp>
      <p:sp>
        <p:nvSpPr>
          <p:cNvPr id="243" name="Google Shape;243;p42"/>
          <p:cNvSpPr txBox="1"/>
          <p:nvPr/>
        </p:nvSpPr>
        <p:spPr>
          <a:xfrm>
            <a:off x="6517248" y="154465"/>
            <a:ext cx="2406900" cy="4440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800">
                <a:solidFill>
                  <a:srgbClr val="24428D"/>
                </a:solidFill>
                <a:latin typeface="Diba" panose="01000504000000020004" pitchFamily="2" charset="-78"/>
                <a:ea typeface="Diba" panose="01000504000000020004" pitchFamily="2" charset="-78"/>
                <a:cs typeface="Diba" panose="01000504000000020004" pitchFamily="2" charset="-78"/>
                <a:sym typeface="Lato"/>
              </a:rPr>
              <a:t>پرامپت شماره 2:</a:t>
            </a:r>
            <a:endParaRPr sz="18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p:txBody>
      </p:sp>
      <p:pic>
        <p:nvPicPr>
          <p:cNvPr id="4" name="Graphic 3">
            <a:extLst>
              <a:ext uri="{FF2B5EF4-FFF2-40B4-BE49-F238E27FC236}">
                <a16:creationId xmlns:a16="http://schemas.microsoft.com/office/drawing/2014/main" id="{9301106E-63A2-C0DB-C48E-FBC1D18E9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6"/>
          <p:cNvPicPr preferRelativeResize="0"/>
          <p:nvPr/>
        </p:nvPicPr>
        <p:blipFill rotWithShape="1">
          <a:blip r:embed="rId3">
            <a:alphaModFix/>
          </a:blip>
          <a:srcRect/>
          <a:stretch/>
        </p:blipFill>
        <p:spPr>
          <a:xfrm rot="5400000">
            <a:off x="1408057" y="-1408057"/>
            <a:ext cx="6368082" cy="9184196"/>
          </a:xfrm>
          <a:prstGeom prst="rect">
            <a:avLst/>
          </a:prstGeom>
          <a:noFill/>
          <a:ln>
            <a:noFill/>
          </a:ln>
        </p:spPr>
      </p:pic>
      <p:sp>
        <p:nvSpPr>
          <p:cNvPr id="127" name="Google Shape;127;p26"/>
          <p:cNvSpPr txBox="1">
            <a:spLocks noGrp="1"/>
          </p:cNvSpPr>
          <p:nvPr>
            <p:ph type="title" idx="4294967295"/>
          </p:nvPr>
        </p:nvSpPr>
        <p:spPr>
          <a:xfrm>
            <a:off x="5036698" y="342835"/>
            <a:ext cx="3636902" cy="604408"/>
          </a:xfrm>
          <a:prstGeom prst="rect">
            <a:avLst/>
          </a:prstGeom>
          <a:noFill/>
          <a:ln>
            <a:noFill/>
          </a:ln>
        </p:spPr>
        <p:txBody>
          <a:bodyPr spcFirstLastPara="1" wrap="square" lIns="91425" tIns="91425" rIns="91425" bIns="91425" anchor="t" anchorCtr="0">
            <a:noAutofit/>
          </a:bodyPr>
          <a:lstStyle/>
          <a:p>
            <a:pPr lvl="0" algn="r" rtl="1">
              <a:spcAft>
                <a:spcPts val="1600"/>
              </a:spcAft>
            </a:pPr>
            <a:r>
              <a:rPr lang="en" sz="3600" spc="300">
                <a:solidFill>
                  <a:schemeClr val="dk1"/>
                </a:solidFill>
                <a:latin typeface="Diba" panose="01000504000000020004" pitchFamily="2" charset="-78"/>
                <a:ea typeface="Diba" panose="01000504000000020004" pitchFamily="2" charset="-78"/>
                <a:cs typeface="Diba" panose="01000504000000020004" pitchFamily="2" charset="-78"/>
                <a:sym typeface="Vazirmatn"/>
              </a:rPr>
              <a:t>هدف دوره آموزشی</a:t>
            </a:r>
            <a:endParaRPr sz="2400">
              <a:latin typeface="Arial"/>
              <a:ea typeface="Arial"/>
              <a:cs typeface="Arial"/>
              <a:sym typeface="Arial"/>
            </a:endParaRPr>
          </a:p>
        </p:txBody>
      </p:sp>
      <p:sp>
        <p:nvSpPr>
          <p:cNvPr id="128" name="Google Shape;128;p26"/>
          <p:cNvSpPr txBox="1">
            <a:spLocks noGrp="1"/>
          </p:cNvSpPr>
          <p:nvPr>
            <p:ph type="title" idx="4294967295"/>
          </p:nvPr>
        </p:nvSpPr>
        <p:spPr>
          <a:xfrm>
            <a:off x="211309" y="1218905"/>
            <a:ext cx="8549764" cy="993788"/>
          </a:xfrm>
          <a:prstGeom prst="rect">
            <a:avLst/>
          </a:prstGeom>
          <a:noFill/>
          <a:ln>
            <a:noFill/>
          </a:ln>
        </p:spPr>
        <p:txBody>
          <a:bodyPr spcFirstLastPara="1" wrap="square" lIns="91425" tIns="91425" rIns="91425" bIns="91425" anchor="t" anchorCtr="0">
            <a:noAutofit/>
          </a:bodyPr>
          <a:lstStyle/>
          <a:p>
            <a:pPr lvl="0" algn="r" rtl="1"/>
            <a:r>
              <a:rPr lang="fa-IR" sz="1400">
                <a:solidFill>
                  <a:schemeClr val="dk1"/>
                </a:solidFill>
                <a:latin typeface="Yekan Bakh" panose="00000500000000000000" pitchFamily="50" charset="-78"/>
                <a:cs typeface="Yekan Bakh" panose="00000500000000000000" pitchFamily="50" charset="-78"/>
              </a:rPr>
              <a:t>هدف اصلی این دوره شما را از یک ناظر هوش مصنوعی به یک استراتژیست هوش مصنوعی تبدیل می‌کند: کسی که می‌تواند هوش مصنوعی مولد را نه تنها برای خودکارسازی وظایف، بلکه برای بازطراحی مدل‌های کسب‌وکار، بازطراحی استراتژی‌های استعدادیابی و پیشبرد هدفمند نوآوری، به صورت اخلاقی مهار کند. شما با یک طرز فکر استراتژیک که ایده‌ها را به نمونه‌های اولیه، پیش‌بینی اخلاقی را به مزیت رقابتی و آزمایش‌های خلاقانه را به یک موتور پایدار برای رشد تبدیل می‌کند.</a:t>
            </a:r>
            <a:endParaRPr sz="1400">
              <a:solidFill>
                <a:schemeClr val="dk1"/>
              </a:solidFill>
              <a:latin typeface="Yekan Bakh" panose="00000500000000000000" pitchFamily="50" charset="-78"/>
              <a:cs typeface="Yekan Bakh" panose="00000500000000000000" pitchFamily="50" charset="-78"/>
            </a:endParaRPr>
          </a:p>
        </p:txBody>
      </p:sp>
      <p:sp>
        <p:nvSpPr>
          <p:cNvPr id="129" name="Google Shape;129;p26"/>
          <p:cNvSpPr/>
          <p:nvPr/>
        </p:nvSpPr>
        <p:spPr>
          <a:xfrm>
            <a:off x="8673600" y="2509259"/>
            <a:ext cx="145279" cy="145279"/>
          </a:xfrm>
          <a:prstGeom prst="rect">
            <a:avLst/>
          </a:prstGeom>
          <a:solidFill>
            <a:schemeClr val="accent5"/>
          </a:solidFill>
          <a:ln w="25400" cap="flat" cmpd="sng">
            <a:solidFill>
              <a:srgbClr val="693B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p26"/>
          <p:cNvSpPr txBox="1"/>
          <p:nvPr/>
        </p:nvSpPr>
        <p:spPr>
          <a:xfrm>
            <a:off x="146209" y="2257305"/>
            <a:ext cx="8541295" cy="1938952"/>
          </a:xfrm>
          <a:prstGeom prst="rect">
            <a:avLst/>
          </a:prstGeom>
          <a:noFill/>
          <a:ln>
            <a:noFill/>
          </a:ln>
        </p:spPr>
        <p:txBody>
          <a:bodyPr spcFirstLastPara="1" wrap="square" lIns="91425" tIns="45700" rIns="91425" bIns="45700" anchor="t" anchorCtr="0">
            <a:spAutoFit/>
          </a:bodyPr>
          <a:lstStyle/>
          <a:p>
            <a:pPr marL="0" marR="0" lvl="0" indent="0" algn="just" rtl="1">
              <a:lnSpc>
                <a:spcPct val="200000"/>
              </a:lnSpc>
              <a:spcBef>
                <a:spcPts val="0"/>
              </a:spcBef>
              <a:spcAft>
                <a:spcPts val="0"/>
              </a:spcAft>
              <a:buNone/>
            </a:pPr>
            <a:r>
              <a:rPr lang="en" sz="1600" b="1" i="0" u="none" strike="noStrike" cap="none">
                <a:solidFill>
                  <a:schemeClr val="dk2"/>
                </a:solidFill>
                <a:latin typeface="Yekan Bakh" panose="00000500000000000000" pitchFamily="50" charset="-78"/>
                <a:ea typeface="Vazirmatn Light"/>
                <a:cs typeface="Yekan Bakh" panose="00000500000000000000" pitchFamily="50" charset="-78"/>
                <a:sym typeface="Vazirmatn Light"/>
              </a:rPr>
              <a:t>این دوره با هدف </a:t>
            </a:r>
            <a:r>
              <a:rPr lang="en" sz="1600" b="1">
                <a:solidFill>
                  <a:schemeClr val="dk2"/>
                </a:solidFill>
                <a:latin typeface="Yekan Bakh" panose="00000500000000000000" pitchFamily="50" charset="-78"/>
                <a:ea typeface="Vazirmatn Light"/>
                <a:cs typeface="Yekan Bakh" panose="00000500000000000000" pitchFamily="50" charset="-78"/>
                <a:sym typeface="Vazirmatn Light"/>
              </a:rPr>
              <a:t>بهینه سازی مهارت پرامپت نویسی برای شرکت فولاد پرشین امیر طراحی شده است.</a:t>
            </a:r>
            <a:endParaRPr sz="1200" b="1">
              <a:latin typeface="Yekan Bakh" panose="00000500000000000000" pitchFamily="50" charset="-78"/>
              <a:cs typeface="Yekan Bakh" panose="00000500000000000000" pitchFamily="50" charset="-78"/>
            </a:endParaRPr>
          </a:p>
          <a:p>
            <a:pPr marL="0" marR="0" lvl="0" indent="0" algn="just" rtl="1">
              <a:lnSpc>
                <a:spcPct val="200000"/>
              </a:lnSpc>
              <a:spcBef>
                <a:spcPts val="0"/>
              </a:spcBef>
              <a:spcAft>
                <a:spcPts val="0"/>
              </a:spcAft>
              <a:buNone/>
            </a:pPr>
            <a:r>
              <a:rPr lang="en" sz="1600" b="1" i="0" u="none" strike="noStrike" cap="none">
                <a:solidFill>
                  <a:schemeClr val="dk2"/>
                </a:solidFill>
                <a:latin typeface="Yekan Bakh" panose="00000500000000000000" pitchFamily="50" charset="-78"/>
                <a:ea typeface="Vazirmatn Light"/>
                <a:cs typeface="Yekan Bakh" panose="00000500000000000000" pitchFamily="50" charset="-78"/>
                <a:sym typeface="Vazirmatn Light"/>
              </a:rPr>
              <a:t>مهارت پرامپت‌نویسی مؤثر برای استفاده از ابزارهای هوش مصنوعی را بیاموزند.</a:t>
            </a:r>
            <a:endParaRPr sz="1200" b="1">
              <a:latin typeface="Yekan Bakh" panose="00000500000000000000" pitchFamily="50" charset="-78"/>
              <a:cs typeface="Yekan Bakh" panose="00000500000000000000" pitchFamily="50" charset="-78"/>
            </a:endParaRPr>
          </a:p>
          <a:p>
            <a:pPr marL="0" marR="0" lvl="0" indent="0" algn="just" rtl="1">
              <a:lnSpc>
                <a:spcPct val="150000"/>
              </a:lnSpc>
              <a:spcBef>
                <a:spcPts val="0"/>
              </a:spcBef>
              <a:spcAft>
                <a:spcPts val="0"/>
              </a:spcAft>
              <a:buNone/>
            </a:pPr>
            <a:r>
              <a:rPr lang="en" sz="1600" b="1" i="0" u="none" strike="noStrike" cap="none">
                <a:solidFill>
                  <a:schemeClr val="dk2"/>
                </a:solidFill>
                <a:latin typeface="Yekan Bakh" panose="00000500000000000000" pitchFamily="50" charset="-78"/>
                <a:ea typeface="Vazirmatn Light"/>
                <a:cs typeface="Yekan Bakh" panose="00000500000000000000" pitchFamily="50" charset="-78"/>
                <a:sym typeface="Vazirmatn Light"/>
              </a:rPr>
              <a:t>با شاخص‌های مالی و ریسک کلیدی آشنا شوند و آن‌ها را در سناریوهای واقعی تحلیل کنند.</a:t>
            </a:r>
            <a:endParaRPr sz="1200" b="1">
              <a:latin typeface="Yekan Bakh" panose="00000500000000000000" pitchFamily="50" charset="-78"/>
              <a:cs typeface="Yekan Bakh" panose="00000500000000000000" pitchFamily="50" charset="-78"/>
            </a:endParaRPr>
          </a:p>
          <a:p>
            <a:pPr marL="0" marR="0" lvl="0" indent="0" algn="just" rtl="1">
              <a:lnSpc>
                <a:spcPct val="200000"/>
              </a:lnSpc>
              <a:spcBef>
                <a:spcPts val="0"/>
              </a:spcBef>
              <a:spcAft>
                <a:spcPts val="0"/>
              </a:spcAft>
              <a:buNone/>
            </a:pPr>
            <a:r>
              <a:rPr lang="en" sz="1600" b="1" i="0" u="none" strike="noStrike" cap="none">
                <a:solidFill>
                  <a:schemeClr val="dk2"/>
                </a:solidFill>
                <a:latin typeface="Yekan Bakh" panose="00000500000000000000" pitchFamily="50" charset="-78"/>
                <a:ea typeface="Vazirmatn Light"/>
                <a:cs typeface="Yekan Bakh" panose="00000500000000000000" pitchFamily="50" charset="-78"/>
                <a:sym typeface="Vazirmatn Light"/>
              </a:rPr>
              <a:t>از طریق گفتمان تعاملی، توانایی تصمیم‌گیری مبتنی بر داده و هوش مصنوعی را تقویت کنند</a:t>
            </a:r>
            <a:r>
              <a:rPr lang="en" sz="1600" b="1" i="0" u="none" strike="noStrike" cap="none">
                <a:solidFill>
                  <a:srgbClr val="000000"/>
                </a:solidFill>
                <a:latin typeface="Yekan Bakh" panose="00000500000000000000" pitchFamily="50" charset="-78"/>
                <a:cs typeface="Yekan Bakh" panose="00000500000000000000" pitchFamily="50" charset="-78"/>
                <a:sym typeface="Arial"/>
              </a:rPr>
              <a:t>.</a:t>
            </a:r>
            <a:endParaRPr sz="1200" b="1">
              <a:latin typeface="Yekan Bakh" panose="00000500000000000000" pitchFamily="50" charset="-78"/>
              <a:cs typeface="Yekan Bakh" panose="00000500000000000000" pitchFamily="50" charset="-78"/>
            </a:endParaRPr>
          </a:p>
        </p:txBody>
      </p:sp>
      <p:sp>
        <p:nvSpPr>
          <p:cNvPr id="132" name="Google Shape;132;p26"/>
          <p:cNvSpPr/>
          <p:nvPr/>
        </p:nvSpPr>
        <p:spPr>
          <a:xfrm>
            <a:off x="8680552" y="2994280"/>
            <a:ext cx="145279" cy="145279"/>
          </a:xfrm>
          <a:prstGeom prst="rect">
            <a:avLst/>
          </a:prstGeom>
          <a:solidFill>
            <a:schemeClr val="accent5"/>
          </a:solidFill>
          <a:ln w="25400" cap="flat" cmpd="sng">
            <a:solidFill>
              <a:srgbClr val="693B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p26"/>
          <p:cNvSpPr/>
          <p:nvPr/>
        </p:nvSpPr>
        <p:spPr>
          <a:xfrm>
            <a:off x="8673600" y="3810201"/>
            <a:ext cx="145279" cy="145279"/>
          </a:xfrm>
          <a:prstGeom prst="rect">
            <a:avLst/>
          </a:prstGeom>
          <a:solidFill>
            <a:schemeClr val="accent5"/>
          </a:solidFill>
          <a:ln w="25400" cap="flat" cmpd="sng">
            <a:solidFill>
              <a:srgbClr val="693B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132;p26">
            <a:extLst>
              <a:ext uri="{FF2B5EF4-FFF2-40B4-BE49-F238E27FC236}">
                <a16:creationId xmlns:a16="http://schemas.microsoft.com/office/drawing/2014/main" id="{5019375C-679F-F43B-F099-F7C1B81ED86A}"/>
              </a:ext>
            </a:extLst>
          </p:cNvPr>
          <p:cNvSpPr/>
          <p:nvPr/>
        </p:nvSpPr>
        <p:spPr>
          <a:xfrm>
            <a:off x="8668166" y="3397931"/>
            <a:ext cx="145279" cy="145279"/>
          </a:xfrm>
          <a:prstGeom prst="rect">
            <a:avLst/>
          </a:prstGeom>
          <a:solidFill>
            <a:schemeClr val="accent5"/>
          </a:solidFill>
          <a:ln w="25400" cap="flat" cmpd="sng">
            <a:solidFill>
              <a:srgbClr val="693B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 name="Graphic 10">
            <a:extLst>
              <a:ext uri="{FF2B5EF4-FFF2-40B4-BE49-F238E27FC236}">
                <a16:creationId xmlns:a16="http://schemas.microsoft.com/office/drawing/2014/main" id="{0BD572ED-0A72-CAA1-B389-6FF87D89EB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3;p39">
            <a:extLst>
              <a:ext uri="{FF2B5EF4-FFF2-40B4-BE49-F238E27FC236}">
                <a16:creationId xmlns:a16="http://schemas.microsoft.com/office/drawing/2014/main" id="{81951C40-60F7-42A3-62CA-AD2911B704D9}"/>
              </a:ext>
            </a:extLst>
          </p:cNvPr>
          <p:cNvPicPr preferRelativeResize="0"/>
          <p:nvPr/>
        </p:nvPicPr>
        <p:blipFill rotWithShape="1">
          <a:blip r:embed="rId2">
            <a:alphaModFix/>
          </a:blip>
          <a:srcRect/>
          <a:stretch/>
        </p:blipFill>
        <p:spPr>
          <a:xfrm rot="5400000">
            <a:off x="1367861" y="-1411083"/>
            <a:ext cx="6368083" cy="9184196"/>
          </a:xfrm>
          <a:prstGeom prst="rect">
            <a:avLst/>
          </a:prstGeom>
          <a:noFill/>
          <a:ln>
            <a:noFill/>
          </a:ln>
        </p:spPr>
      </p:pic>
      <p:sp>
        <p:nvSpPr>
          <p:cNvPr id="2" name="TextBox 1">
            <a:extLst>
              <a:ext uri="{FF2B5EF4-FFF2-40B4-BE49-F238E27FC236}">
                <a16:creationId xmlns:a16="http://schemas.microsoft.com/office/drawing/2014/main" id="{C2E9D971-64A2-F539-56D6-3E71AFA3BEEC}"/>
              </a:ext>
            </a:extLst>
          </p:cNvPr>
          <p:cNvSpPr txBox="1"/>
          <p:nvPr/>
        </p:nvSpPr>
        <p:spPr>
          <a:xfrm>
            <a:off x="445273" y="135172"/>
            <a:ext cx="8452236" cy="4616648"/>
          </a:xfrm>
          <a:prstGeom prst="rect">
            <a:avLst/>
          </a:prstGeom>
          <a:noFill/>
        </p:spPr>
        <p:txBody>
          <a:bodyPr wrap="square" rtlCol="1">
            <a:spAutoFit/>
          </a:bodyPr>
          <a:lstStyle/>
          <a:p>
            <a:pPr lvl="0" algn="just" rtl="1"/>
            <a:endParaRPr lang="fa-IR">
              <a:latin typeface="Yekan Bakh" panose="00000500000000000000" pitchFamily="50" charset="-78"/>
              <a:cs typeface="Yekan Bakh" panose="00000500000000000000" pitchFamily="50" charset="-78"/>
            </a:endParaRPr>
          </a:p>
          <a:p>
            <a:pPr lvl="0" algn="just" rtl="1"/>
            <a:r>
              <a:rPr lang="fa-IR" b="1">
                <a:latin typeface="Yekan Bakh" panose="00000500000000000000" pitchFamily="50" charset="-78"/>
                <a:cs typeface="Yekan Bakh" panose="00000500000000000000" pitchFamily="50" charset="-78"/>
              </a:rPr>
              <a:t>۱. تحلیل دقیق هر مرحله از چرخه بازرگانی فولاد و چالش‌های احتمالی آن در شرایط بحرانی ایران:</a:t>
            </a:r>
          </a:p>
          <a:p>
            <a:pPr lvl="0" algn="just" rtl="1"/>
            <a:endParaRPr lang="fa-IR">
              <a:latin typeface="Yekan Bakh" panose="00000500000000000000" pitchFamily="50" charset="-78"/>
              <a:cs typeface="Yekan Bakh" panose="00000500000000000000" pitchFamily="50" charset="-78"/>
            </a:endParaRPr>
          </a:p>
          <a:p>
            <a:pPr lvl="0" algn="just" rtl="1"/>
            <a:r>
              <a:rPr lang="fa-IR">
                <a:latin typeface="Yekan Bakh" panose="00000500000000000000" pitchFamily="50" charset="-78"/>
                <a:cs typeface="Yekan Bakh" panose="00000500000000000000" pitchFamily="50" charset="-78"/>
              </a:rPr>
              <a:t>برای هر مرحله، چالش‌های خاص مانند تأثیر تحریم‌های اسنپ‌بک بر واردات/صادرات، کمبود برق/گاز، تورم و نوسانات نرخ ارز، و ریسک‌های ژئوپلیتیکی را بررسی کن. از داده‌های واقعی صنعت (مانند گزارش‌های انجمن فولاد ایران یا تجربیات شرکت‌های مشابه در تحریم‌های قبلی) برای پشتیبانی استفاده کن.</a:t>
            </a:r>
          </a:p>
          <a:p>
            <a:pPr lvl="0" algn="just" rtl="1"/>
            <a:endParaRPr lang="fa-IR">
              <a:latin typeface="Yekan Bakh" panose="00000500000000000000" pitchFamily="50" charset="-78"/>
              <a:cs typeface="Yekan Bakh" panose="00000500000000000000" pitchFamily="50" charset="-78"/>
            </a:endParaRPr>
          </a:p>
          <a:p>
            <a:pPr lvl="0" algn="just" rtl="1"/>
            <a:r>
              <a:rPr lang="fa-IR" b="1">
                <a:latin typeface="Yekan Bakh" panose="00000500000000000000" pitchFamily="50" charset="-78"/>
                <a:cs typeface="Yekan Bakh" panose="00000500000000000000" pitchFamily="50" charset="-78"/>
              </a:rPr>
              <a:t>۲. پیشنهاد راهکارهای عملی و مبتنی بر بهترین تجربیات جهانی و محلی برای کاهش زمان هر مرحله:</a:t>
            </a:r>
          </a:p>
          <a:p>
            <a:pPr lvl="0" algn="just" rtl="1"/>
            <a:r>
              <a:rPr lang="fa-IR">
                <a:latin typeface="Yekan Bakh" panose="00000500000000000000" pitchFamily="50" charset="-78"/>
                <a:cs typeface="Yekan Bakh" panose="00000500000000000000" pitchFamily="50" charset="-78"/>
              </a:rPr>
              <a:t>راهکارها را با تمرکز بر بومی‌سازی (مانند تجربیات بومی‌سازی ۸ فناوری کلیدی در فولاد ایران)، تنوع‌بخشی تأمین‌کنندگان (به سمت بازارهای همسایه مانند عراق و ترکیه)، بهینه‌سازی دیجیتال (مانند سیستم‌های </a:t>
            </a:r>
            <a:r>
              <a:rPr lang="en-GB">
                <a:latin typeface="Yekan Bakh" panose="00000500000000000000" pitchFamily="50" charset="-78"/>
                <a:cs typeface="Yekan Bakh" panose="00000500000000000000" pitchFamily="50" charset="-78"/>
              </a:rPr>
              <a:t>ERP </a:t>
            </a:r>
            <a:r>
              <a:rPr lang="fa-IR">
                <a:latin typeface="Yekan Bakh" panose="00000500000000000000" pitchFamily="50" charset="-78"/>
                <a:cs typeface="Yekan Bakh" panose="00000500000000000000" pitchFamily="50" charset="-78"/>
              </a:rPr>
              <a:t>و بلاکچین برای ردیابی)، و مدیریت انرژی (مانند استفاده از کوره‌های قوسی الکتریکی کم‌مصرف) پیشنهاد ده. هر راهکار را با تخمین کاهش زمان (روز) و هزینه تقریبی/فایده (</a:t>
            </a:r>
            <a:r>
              <a:rPr lang="en-GB">
                <a:latin typeface="Yekan Bakh" panose="00000500000000000000" pitchFamily="50" charset="-78"/>
                <a:cs typeface="Yekan Bakh" panose="00000500000000000000" pitchFamily="50" charset="-78"/>
              </a:rPr>
              <a:t>ROI) </a:t>
            </a:r>
            <a:r>
              <a:rPr lang="fa-IR">
                <a:latin typeface="Yekan Bakh" panose="00000500000000000000" pitchFamily="50" charset="-78"/>
                <a:cs typeface="Yekan Bakh" panose="00000500000000000000" pitchFamily="50" charset="-78"/>
              </a:rPr>
              <a:t>همراه کن. از تجربیات موفق شرکت‌هایی مانند فولاد مبارکه در دور زدن تحریم‌ها الهام بگیر.</a:t>
            </a:r>
          </a:p>
          <a:p>
            <a:pPr lvl="0" algn="just" rtl="1"/>
            <a:endParaRPr lang="fa-IR">
              <a:latin typeface="Yekan Bakh" panose="00000500000000000000" pitchFamily="50" charset="-78"/>
              <a:cs typeface="Yekan Bakh" panose="00000500000000000000" pitchFamily="50" charset="-78"/>
            </a:endParaRPr>
          </a:p>
          <a:p>
            <a:pPr lvl="0" algn="just" rtl="1"/>
            <a:r>
              <a:rPr lang="fa-IR" b="1">
                <a:latin typeface="Yekan Bakh" panose="00000500000000000000" pitchFamily="50" charset="-78"/>
                <a:cs typeface="Yekan Bakh" panose="00000500000000000000" pitchFamily="50" charset="-78"/>
              </a:rPr>
              <a:t>۳. شناسایی ریسک‌های احتمالی (مانند اختلال زنجیره تأمین، ورشکستگی نقدینگی، یا تعطیلی‌های انرژی) و ارائه راهکارهای کاهش آن‌ها:</a:t>
            </a:r>
          </a:p>
          <a:p>
            <a:pPr lvl="0" algn="just" rtl="1"/>
            <a:endParaRPr lang="fa-IR">
              <a:latin typeface="Yekan Bakh" panose="00000500000000000000" pitchFamily="50" charset="-78"/>
              <a:cs typeface="Yekan Bakh" panose="00000500000000000000" pitchFamily="50" charset="-78"/>
            </a:endParaRPr>
          </a:p>
          <a:p>
            <a:pPr lvl="0" algn="just" rtl="1"/>
            <a:r>
              <a:rPr lang="fa-IR">
                <a:latin typeface="Yekan Bakh" panose="00000500000000000000" pitchFamily="50" charset="-78"/>
                <a:cs typeface="Yekan Bakh" panose="00000500000000000000" pitchFamily="50" charset="-78"/>
              </a:rPr>
              <a:t>ریسک‌ها را در ماتریس ریسک (با سطوح احتمال و تأثیر) دسته‌بندی کن. راهکارها را بر اساس اصول تاب‌آوری (</a:t>
            </a:r>
            <a:r>
              <a:rPr lang="en-GB">
                <a:latin typeface="Yekan Bakh" panose="00000500000000000000" pitchFamily="50" charset="-78"/>
                <a:cs typeface="Yekan Bakh" panose="00000500000000000000" pitchFamily="50" charset="-78"/>
              </a:rPr>
              <a:t>resilience) </a:t>
            </a:r>
            <a:r>
              <a:rPr lang="fa-IR">
                <a:latin typeface="Yekan Bakh" panose="00000500000000000000" pitchFamily="50" charset="-78"/>
                <a:cs typeface="Yekan Bakh" panose="00000500000000000000" pitchFamily="50" charset="-78"/>
              </a:rPr>
              <a:t>مانند بیمه‌های جایگزین، قراردادهای بلندمدت با شرکای محلی، و سناریوسازی بحران (</a:t>
            </a:r>
            <a:r>
              <a:rPr lang="en-GB">
                <a:latin typeface="Yekan Bakh" panose="00000500000000000000" pitchFamily="50" charset="-78"/>
                <a:cs typeface="Yekan Bakh" panose="00000500000000000000" pitchFamily="50" charset="-78"/>
              </a:rPr>
              <a:t>scenario planning) </a:t>
            </a:r>
            <a:r>
              <a:rPr lang="fa-IR">
                <a:latin typeface="Yekan Bakh" panose="00000500000000000000" pitchFamily="50" charset="-78"/>
                <a:cs typeface="Yekan Bakh" panose="00000500000000000000" pitchFamily="50" charset="-78"/>
              </a:rPr>
              <a:t>پیشنهاد ده. بر کاهش وابستگی ارزی و افزایش ظرفیت داخلی تأکید کن.</a:t>
            </a:r>
          </a:p>
          <a:p>
            <a:pPr algn="just"/>
            <a:endParaRPr lang="fa-IR"/>
          </a:p>
        </p:txBody>
      </p:sp>
      <p:pic>
        <p:nvPicPr>
          <p:cNvPr id="5" name="Graphic 4">
            <a:extLst>
              <a:ext uri="{FF2B5EF4-FFF2-40B4-BE49-F238E27FC236}">
                <a16:creationId xmlns:a16="http://schemas.microsoft.com/office/drawing/2014/main" id="{8741C4EF-D56F-79A4-73FE-0917AEA49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653027"/>
            <a:ext cx="7467600" cy="295275"/>
          </a:xfrm>
          <a:prstGeom prst="rect">
            <a:avLst/>
          </a:prstGeom>
        </p:spPr>
      </p:pic>
    </p:spTree>
    <p:extLst>
      <p:ext uri="{BB962C8B-B14F-4D97-AF65-F5344CB8AC3E}">
        <p14:creationId xmlns:p14="http://schemas.microsoft.com/office/powerpoint/2010/main" val="3974948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3;p39">
            <a:extLst>
              <a:ext uri="{FF2B5EF4-FFF2-40B4-BE49-F238E27FC236}">
                <a16:creationId xmlns:a16="http://schemas.microsoft.com/office/drawing/2014/main" id="{2EDD6ACD-80D4-C872-8D93-5DC35021628E}"/>
              </a:ext>
            </a:extLst>
          </p:cNvPr>
          <p:cNvPicPr preferRelativeResize="0"/>
          <p:nvPr/>
        </p:nvPicPr>
        <p:blipFill rotWithShape="1">
          <a:blip r:embed="rId2">
            <a:alphaModFix/>
          </a:blip>
          <a:srcRect/>
          <a:stretch/>
        </p:blipFill>
        <p:spPr>
          <a:xfrm rot="5400000">
            <a:off x="1367861" y="-1411083"/>
            <a:ext cx="6368083" cy="9184196"/>
          </a:xfrm>
          <a:prstGeom prst="rect">
            <a:avLst/>
          </a:prstGeom>
          <a:noFill/>
          <a:ln>
            <a:noFill/>
          </a:ln>
        </p:spPr>
      </p:pic>
      <p:sp>
        <p:nvSpPr>
          <p:cNvPr id="2" name="TextBox 1">
            <a:extLst>
              <a:ext uri="{FF2B5EF4-FFF2-40B4-BE49-F238E27FC236}">
                <a16:creationId xmlns:a16="http://schemas.microsoft.com/office/drawing/2014/main" id="{0FAE81CA-67A7-58CC-93DE-76279F4CC730}"/>
              </a:ext>
            </a:extLst>
          </p:cNvPr>
          <p:cNvSpPr txBox="1"/>
          <p:nvPr/>
        </p:nvSpPr>
        <p:spPr>
          <a:xfrm>
            <a:off x="389394" y="532737"/>
            <a:ext cx="8325016" cy="3893374"/>
          </a:xfrm>
          <a:prstGeom prst="rect">
            <a:avLst/>
          </a:prstGeom>
          <a:noFill/>
        </p:spPr>
        <p:txBody>
          <a:bodyPr wrap="square" rtlCol="1">
            <a:spAutoFit/>
          </a:bodyPr>
          <a:lstStyle/>
          <a:p>
            <a:pPr lvl="0" algn="r" rtl="1"/>
            <a:r>
              <a:rPr lang="fa-IR" sz="1300" b="1">
                <a:latin typeface="Yekan Bakh" panose="00000500000000000000" pitchFamily="50" charset="-78"/>
                <a:cs typeface="Yekan Bakh" panose="00000500000000000000" pitchFamily="50" charset="-78"/>
              </a:rPr>
              <a:t>۴. جمع‌بندی مدیریتی شامل نقشه راه (</a:t>
            </a:r>
            <a:r>
              <a:rPr lang="en-GB" sz="1300" b="1">
                <a:latin typeface="Yekan Bakh" panose="00000500000000000000" pitchFamily="50" charset="-78"/>
                <a:cs typeface="Yekan Bakh" panose="00000500000000000000" pitchFamily="50" charset="-78"/>
              </a:rPr>
              <a:t>Roadmap) </a:t>
            </a:r>
            <a:r>
              <a:rPr lang="fa-IR" sz="1300" b="1">
                <a:latin typeface="Yekan Bakh" panose="00000500000000000000" pitchFamily="50" charset="-78"/>
                <a:cs typeface="Yekan Bakh" panose="00000500000000000000" pitchFamily="50" charset="-78"/>
              </a:rPr>
              <a:t>برای رسیدن از چرخه ۷۰ روزه به ۳۰ روزه:</a:t>
            </a:r>
          </a:p>
          <a:p>
            <a:pPr lvl="0" algn="r" rtl="1"/>
            <a:endParaRPr lang="fa-IR" sz="1300">
              <a:latin typeface="Yekan Bakh" panose="00000500000000000000" pitchFamily="50" charset="-78"/>
              <a:cs typeface="Yekan Bakh" panose="00000500000000000000" pitchFamily="50" charset="-78"/>
            </a:endParaRPr>
          </a:p>
          <a:p>
            <a:pPr lvl="0" algn="r" rtl="1"/>
            <a:r>
              <a:rPr lang="fa-IR" sz="1300" b="1">
                <a:latin typeface="Yekan Bakh" panose="00000500000000000000" pitchFamily="50" charset="-78"/>
                <a:cs typeface="Yekan Bakh" panose="00000500000000000000" pitchFamily="50" charset="-78"/>
              </a:rPr>
              <a:t>نقشه راه را به صورت جدول زمانی (فازهای کوتاه‌مدت: ۰-۶ ماه، میان‌مدت: ۶-۱۸ ماه، بلندمدت: ۱۸+ ماه) </a:t>
            </a:r>
            <a:r>
              <a:rPr lang="fa-IR" sz="1300">
                <a:latin typeface="Yekan Bakh" panose="00000500000000000000" pitchFamily="50" charset="-78"/>
                <a:cs typeface="Yekan Bakh" panose="00000500000000000000" pitchFamily="50" charset="-78"/>
              </a:rPr>
              <a:t>با </a:t>
            </a:r>
            <a:r>
              <a:rPr lang="en-GB" sz="1300">
                <a:latin typeface="Yekan Bakh" panose="00000500000000000000" pitchFamily="50" charset="-78"/>
                <a:cs typeface="Yekan Bakh" panose="00000500000000000000" pitchFamily="50" charset="-78"/>
              </a:rPr>
              <a:t>KPI</a:t>
            </a:r>
            <a:r>
              <a:rPr lang="fa-IR" sz="1300">
                <a:latin typeface="Yekan Bakh" panose="00000500000000000000" pitchFamily="50" charset="-78"/>
                <a:cs typeface="Yekan Bakh" panose="00000500000000000000" pitchFamily="50" charset="-78"/>
              </a:rPr>
              <a:t>های قابل اندازه‌گیری (مانند کاهش ۴۰% زمان خرید) ارائه کن. بر اولویت‌بندی اقدامات در برابر تحریم‌های اسنپ‌بک (مانند افزایش ۲۰% تولید داخلی مواد اولیه) تمرکز کن. با توصیه‌های استراتژیک برای مدیران ارشد (مانند سرمایه‌گذاری در فناوری سبز برای صادرات به بازارهای نوظهور) پایان ببر.</a:t>
            </a:r>
          </a:p>
          <a:p>
            <a:pPr lvl="0" algn="r" rtl="1"/>
            <a:endParaRPr lang="fa-IR" sz="1300">
              <a:latin typeface="Yekan Bakh" panose="00000500000000000000" pitchFamily="50" charset="-78"/>
              <a:cs typeface="Yekan Bakh" panose="00000500000000000000" pitchFamily="50" charset="-78"/>
            </a:endParaRPr>
          </a:p>
          <a:p>
            <a:pPr lvl="0" algn="r" rtl="1"/>
            <a:r>
              <a:rPr lang="fa-IR" sz="1300">
                <a:latin typeface="Yekan Bakh" panose="00000500000000000000" pitchFamily="50" charset="-78"/>
                <a:cs typeface="Yekan Bakh" panose="00000500000000000000" pitchFamily="50" charset="-78"/>
              </a:rPr>
              <a:t>خروجی باید به صورت متن مشاوره‌ای حرفه‌ای، حدود ۲۰۰۰-۳۰۰۰ کلمه، با ساختار گزارش (مقدمه، بدنه، نتیجه‌گیری) باشد تا مدیران ارشد بتوانند از آن به عنوان سند راهبردی در جلسات هیئت مدیره استفاده کنند. از زبان پارسی رسمی استفاده کن و ارجاعات به منابع معتبر (مانند گزارش‌های بانک جهانی یا انجمن فولاد) را با پانویس ذکر کن.»</a:t>
            </a:r>
          </a:p>
          <a:p>
            <a:pPr lvl="0" algn="r" rtl="1"/>
            <a:endParaRPr lang="fa-IR" sz="1300">
              <a:latin typeface="Yekan Bakh" panose="00000500000000000000" pitchFamily="50" charset="-78"/>
              <a:cs typeface="Yekan Bakh" panose="00000500000000000000" pitchFamily="50" charset="-78"/>
            </a:endParaRPr>
          </a:p>
          <a:p>
            <a:pPr lvl="0" algn="r" rtl="1"/>
            <a:r>
              <a:rPr lang="fa-IR" sz="1300" b="1">
                <a:solidFill>
                  <a:srgbClr val="24428D"/>
                </a:solidFill>
                <a:latin typeface="Yekan Bakh" panose="00000500000000000000" pitchFamily="50" charset="-78"/>
                <a:cs typeface="Yekan Bakh" panose="00000500000000000000" pitchFamily="50" charset="-78"/>
              </a:rPr>
              <a:t>توضیح بهینه‌سازی پرامپت:</a:t>
            </a:r>
          </a:p>
          <a:p>
            <a:pPr lvl="0" algn="r" rtl="1"/>
            <a:r>
              <a:rPr lang="fa-IR" sz="1300" b="1">
                <a:solidFill>
                  <a:srgbClr val="F46524"/>
                </a:solidFill>
                <a:latin typeface="Yekan Bakh" panose="00000500000000000000" pitchFamily="50" charset="-78"/>
                <a:cs typeface="Yekan Bakh" panose="00000500000000000000" pitchFamily="50" charset="-78"/>
              </a:rPr>
              <a:t>تمرکز بر شرایط بحرانی ایران: </a:t>
            </a:r>
            <a:r>
              <a:rPr lang="fa-IR" sz="1300">
                <a:latin typeface="Yekan Bakh" panose="00000500000000000000" pitchFamily="50" charset="-78"/>
                <a:cs typeface="Yekan Bakh" panose="00000500000000000000" pitchFamily="50" charset="-78"/>
              </a:rPr>
              <a:t>چالش‌ها و راهکارها را با عناصر خاص مانند تحریم‌های اسنپ‌بک، کمبود انرژی، و نوسانات ارزی غنی کردم تا خروجی واقع‌بینانه‌تر و عملی‌تر شود.</a:t>
            </a:r>
          </a:p>
          <a:p>
            <a:pPr lvl="0" algn="r" rtl="1"/>
            <a:r>
              <a:rPr lang="fa-IR" sz="1300" b="1">
                <a:solidFill>
                  <a:srgbClr val="F46524"/>
                </a:solidFill>
                <a:latin typeface="Yekan Bakh" panose="00000500000000000000" pitchFamily="50" charset="-78"/>
                <a:cs typeface="Yekan Bakh" panose="00000500000000000000" pitchFamily="50" charset="-78"/>
              </a:rPr>
              <a:t>افزایش اثربخشی: </a:t>
            </a:r>
            <a:r>
              <a:rPr lang="fa-IR" sz="1300">
                <a:latin typeface="Yekan Bakh" panose="00000500000000000000" pitchFamily="50" charset="-78"/>
                <a:cs typeface="Yekan Bakh" panose="00000500000000000000" pitchFamily="50" charset="-78"/>
              </a:rPr>
              <a:t>ساختار را با جداول، ماتریس‌ها و </a:t>
            </a:r>
            <a:r>
              <a:rPr lang="en-GB" sz="1300">
                <a:latin typeface="Yekan Bakh" panose="00000500000000000000" pitchFamily="50" charset="-78"/>
                <a:cs typeface="Yekan Bakh" panose="00000500000000000000" pitchFamily="50" charset="-78"/>
              </a:rPr>
              <a:t>KPI</a:t>
            </a:r>
            <a:r>
              <a:rPr lang="fa-IR" sz="1300">
                <a:latin typeface="Yekan Bakh" panose="00000500000000000000" pitchFamily="50" charset="-78"/>
                <a:cs typeface="Yekan Bakh" panose="00000500000000000000" pitchFamily="50" charset="-78"/>
              </a:rPr>
              <a:t>ها تقویت کردم تا خروجی تحلیلی‌تر و قابل اجرا باشد. تجربیات محلی (مانند فولاد مبارکه) و جهانی (تاب‌آوری در تحریم‌ها) اضافه شد.</a:t>
            </a:r>
          </a:p>
          <a:p>
            <a:pPr lvl="0" algn="r" rtl="1"/>
            <a:r>
              <a:rPr lang="fa-IR" sz="1300" b="1">
                <a:solidFill>
                  <a:srgbClr val="F46524"/>
                </a:solidFill>
                <a:latin typeface="Yekan Bakh" panose="00000500000000000000" pitchFamily="50" charset="-78"/>
                <a:cs typeface="Yekan Bakh" panose="00000500000000000000" pitchFamily="50" charset="-78"/>
              </a:rPr>
              <a:t>کاهش زمان کل: </a:t>
            </a:r>
            <a:r>
              <a:rPr lang="fa-IR" sz="1300">
                <a:latin typeface="Yekan Bakh" panose="00000500000000000000" pitchFamily="50" charset="-78"/>
                <a:cs typeface="Yekan Bakh" panose="00000500000000000000" pitchFamily="50" charset="-78"/>
              </a:rPr>
              <a:t>هدف ۳۰ روزه حفظ شد، اما با تخمین‌های کمی (روز/</a:t>
            </a:r>
            <a:r>
              <a:rPr lang="en-GB" sz="1300">
                <a:latin typeface="Yekan Bakh" panose="00000500000000000000" pitchFamily="50" charset="-78"/>
                <a:cs typeface="Yekan Bakh" panose="00000500000000000000" pitchFamily="50" charset="-78"/>
              </a:rPr>
              <a:t>ROI) </a:t>
            </a:r>
            <a:r>
              <a:rPr lang="fa-IR" sz="1300">
                <a:latin typeface="Yekan Bakh" panose="00000500000000000000" pitchFamily="50" charset="-78"/>
                <a:cs typeface="Yekan Bakh" panose="00000500000000000000" pitchFamily="50" charset="-78"/>
              </a:rPr>
              <a:t>برای هر مرحله، پرامپت را </a:t>
            </a:r>
            <a:r>
              <a:rPr lang="en-GB" sz="1300">
                <a:latin typeface="Yekan Bakh" panose="00000500000000000000" pitchFamily="50" charset="-78"/>
                <a:cs typeface="Yekan Bakh" panose="00000500000000000000" pitchFamily="50" charset="-78"/>
              </a:rPr>
              <a:t>measurable</a:t>
            </a:r>
            <a:r>
              <a:rPr lang="fa-IR" sz="1300">
                <a:latin typeface="Yekan Bakh" panose="00000500000000000000" pitchFamily="50" charset="-78"/>
                <a:cs typeface="Yekan Bakh" panose="00000500000000000000" pitchFamily="50" charset="-78"/>
              </a:rPr>
              <a:t>تر کردم.</a:t>
            </a:r>
          </a:p>
          <a:p>
            <a:pPr lvl="0" algn="r" rtl="1"/>
            <a:r>
              <a:rPr lang="fa-IR" sz="1300" b="1">
                <a:solidFill>
                  <a:srgbClr val="F46524"/>
                </a:solidFill>
                <a:latin typeface="Yekan Bakh" panose="00000500000000000000" pitchFamily="50" charset="-78"/>
                <a:cs typeface="Yekan Bakh" panose="00000500000000000000" pitchFamily="50" charset="-78"/>
              </a:rPr>
              <a:t>لحن و خروجی: </a:t>
            </a:r>
            <a:r>
              <a:rPr lang="fa-IR" sz="1300">
                <a:latin typeface="Yekan Bakh" panose="00000500000000000000" pitchFamily="50" charset="-78"/>
                <a:cs typeface="Yekan Bakh" panose="00000500000000000000" pitchFamily="50" charset="-78"/>
              </a:rPr>
              <a:t>گزارش‌محورتر شد تا مستقیماً برای مدیران ارشد مفید باشد، بدون از دست دادن لحن رسمی.</a:t>
            </a:r>
          </a:p>
          <a:p>
            <a:endParaRPr lang="fa-IR" sz="1300"/>
          </a:p>
        </p:txBody>
      </p:sp>
      <p:pic>
        <p:nvPicPr>
          <p:cNvPr id="5" name="Graphic 4">
            <a:extLst>
              <a:ext uri="{FF2B5EF4-FFF2-40B4-BE49-F238E27FC236}">
                <a16:creationId xmlns:a16="http://schemas.microsoft.com/office/drawing/2014/main" id="{A9E29705-9858-BBA1-7CAC-CB3ED7522D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653027"/>
            <a:ext cx="7467600" cy="295275"/>
          </a:xfrm>
          <a:prstGeom prst="rect">
            <a:avLst/>
          </a:prstGeom>
        </p:spPr>
      </p:pic>
    </p:spTree>
    <p:extLst>
      <p:ext uri="{BB962C8B-B14F-4D97-AF65-F5344CB8AC3E}">
        <p14:creationId xmlns:p14="http://schemas.microsoft.com/office/powerpoint/2010/main" val="2062829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 name="Google Shape;223;p39">
            <a:extLst>
              <a:ext uri="{FF2B5EF4-FFF2-40B4-BE49-F238E27FC236}">
                <a16:creationId xmlns:a16="http://schemas.microsoft.com/office/drawing/2014/main" id="{EE993511-2F5D-A387-28A9-E8A4AEA8FC2F}"/>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48" name="Google Shape;248;p43"/>
          <p:cNvSpPr txBox="1"/>
          <p:nvPr/>
        </p:nvSpPr>
        <p:spPr>
          <a:xfrm>
            <a:off x="6541851" y="768513"/>
            <a:ext cx="2005800" cy="4584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800">
                <a:solidFill>
                  <a:srgbClr val="24428D"/>
                </a:solidFill>
                <a:latin typeface="Diba" panose="01000504000000020004" pitchFamily="2" charset="-78"/>
                <a:ea typeface="Diba" panose="01000504000000020004" pitchFamily="2" charset="-78"/>
                <a:cs typeface="Diba" panose="01000504000000020004" pitchFamily="2" charset="-78"/>
                <a:sym typeface="Lato"/>
              </a:rPr>
              <a:t>پرامپت شماره</a:t>
            </a:r>
            <a:r>
              <a:rPr lang="fa-IR" sz="1800">
                <a:solidFill>
                  <a:srgbClr val="24428D"/>
                </a:solidFill>
                <a:latin typeface="Diba" panose="01000504000000020004" pitchFamily="2" charset="-78"/>
                <a:ea typeface="Diba" panose="01000504000000020004" pitchFamily="2" charset="-78"/>
                <a:cs typeface="Diba" panose="01000504000000020004" pitchFamily="2" charset="-78"/>
                <a:sym typeface="Lato"/>
              </a:rPr>
              <a:t>:3</a:t>
            </a:r>
            <a:endParaRPr sz="18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p:txBody>
      </p:sp>
      <p:sp>
        <p:nvSpPr>
          <p:cNvPr id="249" name="Google Shape;249;p43"/>
          <p:cNvSpPr txBox="1"/>
          <p:nvPr/>
        </p:nvSpPr>
        <p:spPr>
          <a:xfrm>
            <a:off x="596347" y="1226913"/>
            <a:ext cx="7951304" cy="2446793"/>
          </a:xfrm>
          <a:prstGeom prst="rect">
            <a:avLst/>
          </a:prstGeom>
          <a:noFill/>
          <a:ln>
            <a:noFill/>
          </a:ln>
        </p:spPr>
        <p:txBody>
          <a:bodyPr spcFirstLastPara="1" wrap="square" lIns="91425" tIns="91425" rIns="91425" bIns="91425" anchor="t" anchorCtr="0">
            <a:spAutoFit/>
          </a:bodyPr>
          <a:lstStyle/>
          <a:p>
            <a:pPr marL="0" lvl="0" indent="0" algn="r" rtl="1">
              <a:lnSpc>
                <a:spcPct val="150000"/>
              </a:lnSpc>
              <a:spcBef>
                <a:spcPts val="0"/>
              </a:spcBef>
              <a:spcAft>
                <a:spcPts val="0"/>
              </a:spcAft>
              <a:buNone/>
            </a:pPr>
            <a:r>
              <a:rPr lang="en">
                <a:latin typeface="Yekan Bakh" panose="00000500000000000000" pitchFamily="50" charset="-78"/>
                <a:cs typeface="Yekan Bakh" panose="00000500000000000000" pitchFamily="50" charset="-78"/>
              </a:rPr>
              <a:t>حالا برای همین شرکت مورد نظر با همین شرایط اقتصادی ایران فعلی، در جایگاه واردات محصولات فولادی از خارج از کشور با تبعات تحریم</a:t>
            </a:r>
            <a:r>
              <a:rPr lang="fa-IR">
                <a:latin typeface="Yekan Bakh" panose="00000500000000000000" pitchFamily="50" charset="-78"/>
                <a:cs typeface="Yekan Bakh" panose="00000500000000000000" pitchFamily="50" charset="-78"/>
              </a:rPr>
              <a:t> </a:t>
            </a:r>
            <a:r>
              <a:rPr lang="en">
                <a:latin typeface="Yekan Bakh" panose="00000500000000000000" pitchFamily="50" charset="-78"/>
                <a:cs typeface="Yekan Bakh" panose="00000500000000000000" pitchFamily="50" charset="-78"/>
              </a:rPr>
              <a:t>های جدید اسنپ بک که شامل انتقال پول بانک و حمل ونقل بین المللی میباشد چطور؟</a:t>
            </a:r>
            <a:endParaRPr lang="fa-IR">
              <a:latin typeface="Yekan Bakh" panose="00000500000000000000" pitchFamily="50" charset="-78"/>
              <a:cs typeface="Yekan Bakh" panose="00000500000000000000" pitchFamily="50" charset="-78"/>
            </a:endParaRPr>
          </a:p>
          <a:p>
            <a:pPr marL="0" lvl="0" indent="0" algn="r" rtl="1">
              <a:lnSpc>
                <a:spcPct val="150000"/>
              </a:lnSpc>
              <a:spcBef>
                <a:spcPts val="0"/>
              </a:spcBef>
              <a:spcAft>
                <a:spcPts val="0"/>
              </a:spcAft>
              <a:buNone/>
            </a:pPr>
            <a:r>
              <a:rPr lang="en">
                <a:latin typeface="Yekan Bakh" panose="00000500000000000000" pitchFamily="50" charset="-78"/>
                <a:cs typeface="Yekan Bakh" panose="00000500000000000000" pitchFamily="50" charset="-78"/>
              </a:rPr>
              <a:t> ضمنا، تا به امروز میانگین چرخه واردات از ثبت سفارش، تخصیص ارز، حمل کالا و دیگر موارد حدود 7 الی 9 ماه زمان میبرده اس</a:t>
            </a:r>
            <a:r>
              <a:rPr lang="fa-IR">
                <a:latin typeface="Yekan Bakh" panose="00000500000000000000" pitchFamily="50" charset="-78"/>
                <a:cs typeface="Yekan Bakh" panose="00000500000000000000" pitchFamily="50" charset="-78"/>
              </a:rPr>
              <a:t>ت.</a:t>
            </a:r>
          </a:p>
          <a:p>
            <a:pPr marL="0" lvl="0" indent="0" algn="r" rtl="1">
              <a:lnSpc>
                <a:spcPct val="150000"/>
              </a:lnSpc>
              <a:spcBef>
                <a:spcPts val="0"/>
              </a:spcBef>
              <a:spcAft>
                <a:spcPts val="0"/>
              </a:spcAft>
              <a:buNone/>
            </a:pPr>
            <a:r>
              <a:rPr lang="en">
                <a:latin typeface="Yekan Bakh" panose="00000500000000000000" pitchFamily="50" charset="-78"/>
                <a:cs typeface="Yekan Bakh" panose="00000500000000000000" pitchFamily="50" charset="-78"/>
              </a:rPr>
              <a:t> ارتقا و بهینه سازی این چرخه و ابزارهای هجینگ بابت نوسانات افزایشی ارزها مقابل ریال ،پول رایج ایران را دقیق بررسی و مثل یک بازرگان نخبه و معتبر بین المللی طراحی و ارئه دهید</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p:txBody>
      </p:sp>
      <p:pic>
        <p:nvPicPr>
          <p:cNvPr id="4" name="Graphic 3">
            <a:extLst>
              <a:ext uri="{FF2B5EF4-FFF2-40B4-BE49-F238E27FC236}">
                <a16:creationId xmlns:a16="http://schemas.microsoft.com/office/drawing/2014/main" id="{C690D4C1-7907-C768-7610-4A0F5D63F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 name="Google Shape;223;p39">
            <a:extLst>
              <a:ext uri="{FF2B5EF4-FFF2-40B4-BE49-F238E27FC236}">
                <a16:creationId xmlns:a16="http://schemas.microsoft.com/office/drawing/2014/main" id="{983ABEFC-F06C-1CD8-DA00-698828425120}"/>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pic>
        <p:nvPicPr>
          <p:cNvPr id="255" name="Google Shape;255;p44"/>
          <p:cNvPicPr preferRelativeResize="0"/>
          <p:nvPr/>
        </p:nvPicPr>
        <p:blipFill rotWithShape="1">
          <a:blip r:embed="rId4">
            <a:alphaModFix/>
          </a:blip>
          <a:srcRect/>
          <a:stretch/>
        </p:blipFill>
        <p:spPr>
          <a:xfrm>
            <a:off x="6353308" y="3306464"/>
            <a:ext cx="869829" cy="869829"/>
          </a:xfrm>
          <a:prstGeom prst="rect">
            <a:avLst/>
          </a:prstGeom>
          <a:noFill/>
          <a:ln>
            <a:noFill/>
          </a:ln>
        </p:spPr>
      </p:pic>
      <p:pic>
        <p:nvPicPr>
          <p:cNvPr id="257" name="Google Shape;257;p44"/>
          <p:cNvPicPr preferRelativeResize="0"/>
          <p:nvPr/>
        </p:nvPicPr>
        <p:blipFill rotWithShape="1">
          <a:blip r:embed="rId5">
            <a:alphaModFix/>
          </a:blip>
          <a:srcRect/>
          <a:stretch/>
        </p:blipFill>
        <p:spPr>
          <a:xfrm>
            <a:off x="4993399" y="3208869"/>
            <a:ext cx="1059189" cy="1059189"/>
          </a:xfrm>
          <a:prstGeom prst="rect">
            <a:avLst/>
          </a:prstGeom>
          <a:noFill/>
          <a:ln>
            <a:noFill/>
          </a:ln>
        </p:spPr>
      </p:pic>
      <p:pic>
        <p:nvPicPr>
          <p:cNvPr id="258" name="Google Shape;258;p44" descr="A hand holding a coin&#10;&#10;AI-generated content may be incorrect."/>
          <p:cNvPicPr preferRelativeResize="0"/>
          <p:nvPr/>
        </p:nvPicPr>
        <p:blipFill rotWithShape="1">
          <a:blip r:embed="rId6">
            <a:alphaModFix/>
          </a:blip>
          <a:srcRect/>
          <a:stretch/>
        </p:blipFill>
        <p:spPr>
          <a:xfrm>
            <a:off x="3775732" y="3282906"/>
            <a:ext cx="916947" cy="916947"/>
          </a:xfrm>
          <a:prstGeom prst="rect">
            <a:avLst/>
          </a:prstGeom>
          <a:noFill/>
          <a:ln>
            <a:noFill/>
          </a:ln>
        </p:spPr>
      </p:pic>
      <p:pic>
        <p:nvPicPr>
          <p:cNvPr id="259" name="Google Shape;259;p44"/>
          <p:cNvPicPr preferRelativeResize="0"/>
          <p:nvPr/>
        </p:nvPicPr>
        <p:blipFill rotWithShape="1">
          <a:blip r:embed="rId7">
            <a:alphaModFix/>
          </a:blip>
          <a:srcRect/>
          <a:stretch/>
        </p:blipFill>
        <p:spPr>
          <a:xfrm>
            <a:off x="2581827" y="3282906"/>
            <a:ext cx="775353" cy="775353"/>
          </a:xfrm>
          <a:prstGeom prst="rect">
            <a:avLst/>
          </a:prstGeom>
          <a:noFill/>
          <a:ln>
            <a:noFill/>
          </a:ln>
        </p:spPr>
      </p:pic>
      <p:pic>
        <p:nvPicPr>
          <p:cNvPr id="260" name="Google Shape;260;p44" descr="A red triangle with a white exclamation mark&#10;&#10;AI-generated content may be incorrect."/>
          <p:cNvPicPr preferRelativeResize="0"/>
          <p:nvPr/>
        </p:nvPicPr>
        <p:blipFill rotWithShape="1">
          <a:blip r:embed="rId8">
            <a:alphaModFix/>
          </a:blip>
          <a:srcRect/>
          <a:stretch/>
        </p:blipFill>
        <p:spPr>
          <a:xfrm>
            <a:off x="1434617" y="3282906"/>
            <a:ext cx="775354" cy="775354"/>
          </a:xfrm>
          <a:prstGeom prst="rect">
            <a:avLst/>
          </a:prstGeom>
          <a:noFill/>
          <a:ln>
            <a:noFill/>
          </a:ln>
        </p:spPr>
      </p:pic>
      <p:sp>
        <p:nvSpPr>
          <p:cNvPr id="4" name="TextBox 3">
            <a:extLst>
              <a:ext uri="{FF2B5EF4-FFF2-40B4-BE49-F238E27FC236}">
                <a16:creationId xmlns:a16="http://schemas.microsoft.com/office/drawing/2014/main" id="{C15B59AF-74FC-CACF-F937-AB7A830238C9}"/>
              </a:ext>
            </a:extLst>
          </p:cNvPr>
          <p:cNvSpPr txBox="1"/>
          <p:nvPr/>
        </p:nvSpPr>
        <p:spPr>
          <a:xfrm>
            <a:off x="1498251" y="2195346"/>
            <a:ext cx="6107302" cy="954107"/>
          </a:xfrm>
          <a:prstGeom prst="rect">
            <a:avLst/>
          </a:prstGeom>
          <a:noFill/>
        </p:spPr>
        <p:txBody>
          <a:bodyPr wrap="square" rtlCol="1">
            <a:spAutoFit/>
          </a:bodyPr>
          <a:lstStyle/>
          <a:p>
            <a:pPr lvl="0" algn="ctr"/>
            <a:r>
              <a:rPr lang="fa-IR" sz="2800" b="1">
                <a:solidFill>
                  <a:srgbClr val="24428D"/>
                </a:solidFill>
                <a:latin typeface="Diba" panose="01000504000000020004" pitchFamily="2" charset="-78"/>
                <a:ea typeface="Diba" panose="01000504000000020004" pitchFamily="2" charset="-78"/>
                <a:cs typeface="Diba" panose="01000504000000020004" pitchFamily="2" charset="-78"/>
              </a:rPr>
              <a:t>یکپارچه‌سازی عملیات، مالی، بازار و ریسک</a:t>
            </a:r>
            <a:endParaRPr lang="fa-IR" sz="2400">
              <a:solidFill>
                <a:srgbClr val="24428D"/>
              </a:solidFill>
              <a:latin typeface="Diba" panose="01000504000000020004" pitchFamily="2" charset="-78"/>
              <a:ea typeface="Diba" panose="01000504000000020004" pitchFamily="2" charset="-78"/>
              <a:cs typeface="Diba" panose="01000504000000020004" pitchFamily="2" charset="-78"/>
            </a:endParaRPr>
          </a:p>
          <a:p>
            <a:pPr algn="ctr"/>
            <a:endParaRPr lang="fa-IR" sz="2800">
              <a:solidFill>
                <a:srgbClr val="24428D"/>
              </a:solidFill>
            </a:endParaRPr>
          </a:p>
        </p:txBody>
      </p:sp>
      <p:sp>
        <p:nvSpPr>
          <p:cNvPr id="5" name="TextBox 4">
            <a:extLst>
              <a:ext uri="{FF2B5EF4-FFF2-40B4-BE49-F238E27FC236}">
                <a16:creationId xmlns:a16="http://schemas.microsoft.com/office/drawing/2014/main" id="{4204979E-DEB4-7427-EB67-6E8C2913A6F6}"/>
              </a:ext>
            </a:extLst>
          </p:cNvPr>
          <p:cNvSpPr txBox="1"/>
          <p:nvPr/>
        </p:nvSpPr>
        <p:spPr>
          <a:xfrm>
            <a:off x="1822294" y="837506"/>
            <a:ext cx="5269794" cy="2246769"/>
          </a:xfrm>
          <a:prstGeom prst="rect">
            <a:avLst/>
          </a:prstGeom>
          <a:noFill/>
        </p:spPr>
        <p:txBody>
          <a:bodyPr wrap="square" rtlCol="1">
            <a:spAutoFit/>
          </a:bodyPr>
          <a:lstStyle/>
          <a:p>
            <a:pPr lvl="0" algn="ctr" rtl="1">
              <a:lnSpc>
                <a:spcPct val="300000"/>
              </a:lnSpc>
            </a:pPr>
            <a:r>
              <a:rPr lang="fa-IR"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Diba" panose="01000504000000020004" pitchFamily="2" charset="-78"/>
                <a:ea typeface="Diba" panose="01000504000000020004" pitchFamily="2" charset="-78"/>
                <a:cs typeface="Diba" panose="01000504000000020004" pitchFamily="2" charset="-78"/>
              </a:rPr>
              <a:t>داشبورد مدیریتی 360°  فولاد پرشین امیر</a:t>
            </a:r>
          </a:p>
          <a:p>
            <a:pPr lvl="0" algn="ctr"/>
            <a:endParaRPr lang="fa-IR"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Diba" panose="01000504000000020004" pitchFamily="2" charset="-78"/>
              <a:ea typeface="Diba" panose="01000504000000020004" pitchFamily="2" charset="-78"/>
              <a:cs typeface="Diba" panose="01000504000000020004" pitchFamily="2" charset="-78"/>
            </a:endParaRPr>
          </a:p>
          <a:p>
            <a:endParaRPr lang="fa-IR"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Diba" panose="01000504000000020004" pitchFamily="2" charset="-78"/>
              <a:ea typeface="Diba" panose="01000504000000020004" pitchFamily="2" charset="-78"/>
              <a:cs typeface="Diba" panose="01000504000000020004" pitchFamily="2" charset="-78"/>
            </a:endParaRPr>
          </a:p>
        </p:txBody>
      </p:sp>
      <p:pic>
        <p:nvPicPr>
          <p:cNvPr id="6" name="Graphic 5">
            <a:extLst>
              <a:ext uri="{FF2B5EF4-FFF2-40B4-BE49-F238E27FC236}">
                <a16:creationId xmlns:a16="http://schemas.microsoft.com/office/drawing/2014/main" id="{BC092371-024A-19BE-FFAA-C597A51E5A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8200" y="4653027"/>
            <a:ext cx="7467600" cy="2952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 name="Google Shape;223;p39">
            <a:extLst>
              <a:ext uri="{FF2B5EF4-FFF2-40B4-BE49-F238E27FC236}">
                <a16:creationId xmlns:a16="http://schemas.microsoft.com/office/drawing/2014/main" id="{18443247-142E-E2D1-7924-DD4135756091}"/>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65" name="Google Shape;265;p45"/>
          <p:cNvSpPr txBox="1"/>
          <p:nvPr/>
        </p:nvSpPr>
        <p:spPr>
          <a:xfrm>
            <a:off x="5701085" y="915254"/>
            <a:ext cx="3365100" cy="2185183"/>
          </a:xfrm>
          <a:prstGeom prst="rect">
            <a:avLst/>
          </a:prstGeom>
          <a:noFill/>
          <a:ln>
            <a:noFill/>
          </a:ln>
        </p:spPr>
        <p:txBody>
          <a:bodyPr spcFirstLastPara="1" wrap="square" lIns="91425" tIns="91425" rIns="91425" bIns="91425" anchor="t" anchorCtr="0">
            <a:spAutoFit/>
          </a:bodyPr>
          <a:lstStyle/>
          <a:p>
            <a:pPr marL="457200" lvl="0" indent="0" algn="r" rtl="1">
              <a:spcBef>
                <a:spcPts val="0"/>
              </a:spcBef>
              <a:spcAft>
                <a:spcPts val="0"/>
              </a:spcAft>
              <a:buNone/>
            </a:pPr>
            <a:r>
              <a:rPr lang="en" sz="1600" b="1">
                <a:latin typeface="Yekan Bakh" panose="00000500000000000000" pitchFamily="50" charset="-78"/>
                <a:cs typeface="Yekan Bakh" panose="00000500000000000000" pitchFamily="50" charset="-78"/>
              </a:rPr>
              <a:t>بخش عملیات</a:t>
            </a:r>
            <a:r>
              <a:rPr lang="fa-IR" sz="1600" b="1">
                <a:latin typeface="Yekan Bakh" panose="00000500000000000000" pitchFamily="50" charset="-78"/>
                <a:cs typeface="Yekan Bakh" panose="00000500000000000000" pitchFamily="50" charset="-78"/>
              </a:rPr>
              <a:t>:</a:t>
            </a:r>
            <a:endParaRPr sz="1600" b="1">
              <a:latin typeface="Yekan Bakh" panose="00000500000000000000" pitchFamily="50" charset="-78"/>
              <a:cs typeface="Yekan Bakh" panose="00000500000000000000" pitchFamily="50" charset="-78"/>
            </a:endParaRPr>
          </a:p>
          <a:p>
            <a:pPr marL="45720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457200" lvl="0" indent="0" algn="r" rtl="1">
              <a:spcBef>
                <a:spcPts val="0"/>
              </a:spcBef>
              <a:spcAft>
                <a:spcPts val="0"/>
              </a:spcAft>
              <a:buNone/>
            </a:pPr>
            <a:r>
              <a:rPr lang="en">
                <a:latin typeface="Yekan Bakh" panose="00000500000000000000" pitchFamily="50" charset="-78"/>
                <a:cs typeface="Yekan Bakh" panose="00000500000000000000" pitchFamily="50" charset="-78"/>
              </a:rPr>
              <a:t>موجودی انبارها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تناژ و ارزش</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457200" lvl="0" indent="0" algn="r" rtl="1">
              <a:spcBef>
                <a:spcPts val="0"/>
              </a:spcBef>
              <a:spcAft>
                <a:spcPts val="0"/>
              </a:spcAft>
              <a:buNone/>
            </a:pPr>
            <a:r>
              <a:rPr lang="en">
                <a:latin typeface="Yekan Bakh" panose="00000500000000000000" pitchFamily="50" charset="-78"/>
                <a:cs typeface="Yekan Bakh" panose="00000500000000000000" pitchFamily="50" charset="-78"/>
              </a:rPr>
              <a:t>سفارشات در راه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داخلی/خارجی</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457200" lvl="0" indent="0" algn="r" rtl="1">
              <a:spcBef>
                <a:spcPts val="0"/>
              </a:spcBef>
              <a:spcAft>
                <a:spcPts val="0"/>
              </a:spcAft>
              <a:buNone/>
            </a:pPr>
            <a:r>
              <a:rPr lang="en">
                <a:latin typeface="Yekan Bakh" panose="00000500000000000000" pitchFamily="50" charset="-78"/>
                <a:cs typeface="Yekan Bakh" panose="00000500000000000000" pitchFamily="50" charset="-78"/>
              </a:rPr>
              <a:t>وضعیت تحویل به مشتریان</a:t>
            </a:r>
            <a:endParaRPr>
              <a:latin typeface="Yekan Bakh" panose="00000500000000000000" pitchFamily="50" charset="-78"/>
              <a:cs typeface="Yekan Bakh" panose="00000500000000000000" pitchFamily="50" charset="-78"/>
            </a:endParaRPr>
          </a:p>
          <a:p>
            <a:pPr marL="457200" lvl="0" indent="0" algn="r" rtl="1">
              <a:spcBef>
                <a:spcPts val="0"/>
              </a:spcBef>
              <a:spcAft>
                <a:spcPts val="0"/>
              </a:spcAft>
              <a:buNone/>
            </a:pPr>
            <a:r>
              <a:rPr lang="en">
                <a:latin typeface="Yekan Bakh" panose="00000500000000000000" pitchFamily="50" charset="-78"/>
                <a:cs typeface="Yekan Bakh" panose="00000500000000000000" pitchFamily="50" charset="-78"/>
              </a:rPr>
              <a:t>ظرفیت انبارهای اجاره‌ای</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p:txBody>
      </p:sp>
      <p:sp>
        <p:nvSpPr>
          <p:cNvPr id="266" name="Google Shape;266;p45"/>
          <p:cNvSpPr txBox="1"/>
          <p:nvPr/>
        </p:nvSpPr>
        <p:spPr>
          <a:xfrm>
            <a:off x="636669" y="509496"/>
            <a:ext cx="3243000" cy="19701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2"/>
              </a:buClr>
              <a:buSzPts val="1100"/>
              <a:buFont typeface="Arial"/>
              <a:buNone/>
            </a:pP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sz="1600" b="1">
                <a:solidFill>
                  <a:schemeClr val="dk2"/>
                </a:solidFill>
                <a:latin typeface="Yekan Bakh" panose="00000500000000000000" pitchFamily="50" charset="-78"/>
                <a:cs typeface="Yekan Bakh" panose="00000500000000000000" pitchFamily="50" charset="-78"/>
              </a:rPr>
              <a:t>بخش بازا</a:t>
            </a:r>
            <a:r>
              <a:rPr lang="fa-IR" sz="1600" b="1">
                <a:solidFill>
                  <a:schemeClr val="dk2"/>
                </a:solidFill>
                <a:latin typeface="Yekan Bakh" panose="00000500000000000000" pitchFamily="50" charset="-78"/>
                <a:cs typeface="Yekan Bakh" panose="00000500000000000000" pitchFamily="50" charset="-78"/>
              </a:rPr>
              <a:t>ر:</a:t>
            </a:r>
            <a:endParaRPr sz="1600" b="1">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مقایسه قیمت بورس/بازار/جهانی</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تحلیل رقبا </a:t>
            </a:r>
            <a:r>
              <a:rPr lang="fa-IR">
                <a:solidFill>
                  <a:schemeClr val="dk2"/>
                </a:solidFill>
                <a:latin typeface="Yekan Bakh" panose="00000500000000000000" pitchFamily="50" charset="-78"/>
                <a:cs typeface="Yekan Bakh" panose="00000500000000000000" pitchFamily="50" charset="-78"/>
              </a:rPr>
              <a:t>(</a:t>
            </a:r>
            <a:r>
              <a:rPr lang="en">
                <a:solidFill>
                  <a:schemeClr val="dk2"/>
                </a:solidFill>
                <a:latin typeface="Yekan Bakh" panose="00000500000000000000" pitchFamily="50" charset="-78"/>
                <a:cs typeface="Yekan Bakh" panose="00000500000000000000" pitchFamily="50" charset="-78"/>
              </a:rPr>
              <a:t>حجم عرضه</a:t>
            </a:r>
            <a:r>
              <a:rPr lang="fa-IR">
                <a:solidFill>
                  <a:schemeClr val="dk2"/>
                </a:solidFill>
                <a:latin typeface="Yekan Bakh" panose="00000500000000000000" pitchFamily="50" charset="-78"/>
                <a:cs typeface="Yekan Bakh" panose="00000500000000000000" pitchFamily="50" charset="-78"/>
              </a:rPr>
              <a:t>)</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پیش‌بینی تقاضا </a:t>
            </a:r>
            <a:r>
              <a:rPr lang="fa-IR">
                <a:solidFill>
                  <a:schemeClr val="dk2"/>
                </a:solidFill>
                <a:latin typeface="Yekan Bakh" panose="00000500000000000000" pitchFamily="50" charset="-78"/>
                <a:cs typeface="Yekan Bakh" panose="00000500000000000000" pitchFamily="50" charset="-78"/>
              </a:rPr>
              <a:t>(</a:t>
            </a:r>
            <a:r>
              <a:rPr lang="en">
                <a:solidFill>
                  <a:schemeClr val="dk2"/>
                </a:solidFill>
                <a:latin typeface="Yekan Bakh" panose="00000500000000000000" pitchFamily="50" charset="-78"/>
                <a:cs typeface="Yekan Bakh" panose="00000500000000000000" pitchFamily="50" charset="-78"/>
              </a:rPr>
              <a:t>پروژه‌های عمرانی</a:t>
            </a:r>
            <a:r>
              <a:rPr lang="fa-IR">
                <a:solidFill>
                  <a:schemeClr val="dk2"/>
                </a:solidFill>
                <a:latin typeface="Yekan Bakh" panose="00000500000000000000" pitchFamily="50" charset="-78"/>
                <a:cs typeface="Yekan Bakh" panose="00000500000000000000" pitchFamily="50" charset="-78"/>
              </a:rPr>
              <a:t>)</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شاخص‌های کلان </a:t>
            </a:r>
            <a:r>
              <a:rPr lang="fa-IR">
                <a:solidFill>
                  <a:schemeClr val="dk2"/>
                </a:solidFill>
                <a:latin typeface="Yekan Bakh" panose="00000500000000000000" pitchFamily="50" charset="-78"/>
                <a:cs typeface="Yekan Bakh" panose="00000500000000000000" pitchFamily="50" charset="-78"/>
              </a:rPr>
              <a:t>(</a:t>
            </a:r>
            <a:r>
              <a:rPr lang="en">
                <a:solidFill>
                  <a:schemeClr val="dk2"/>
                </a:solidFill>
                <a:latin typeface="Yekan Bakh" panose="00000500000000000000" pitchFamily="50" charset="-78"/>
                <a:cs typeface="Yekan Bakh" panose="00000500000000000000" pitchFamily="50" charset="-78"/>
              </a:rPr>
              <a:t>نرخ ارز، تورم</a:t>
            </a:r>
            <a:r>
              <a:rPr lang="fa-IR">
                <a:solidFill>
                  <a:schemeClr val="dk2"/>
                </a:solidFill>
                <a:latin typeface="Yekan Bakh" panose="00000500000000000000" pitchFamily="50" charset="-78"/>
                <a:cs typeface="Yekan Bakh" panose="00000500000000000000" pitchFamily="50" charset="-78"/>
              </a:rPr>
              <a:t>)</a:t>
            </a:r>
            <a:endParaRPr sz="1800">
              <a:solidFill>
                <a:schemeClr val="dk2"/>
              </a:solidFill>
              <a:latin typeface="Yekan Bakh" panose="00000500000000000000" pitchFamily="50" charset="-78"/>
              <a:ea typeface="Lato"/>
              <a:cs typeface="Yekan Bakh" panose="00000500000000000000" pitchFamily="50" charset="-78"/>
              <a:sym typeface="Lato"/>
            </a:endParaRPr>
          </a:p>
        </p:txBody>
      </p:sp>
      <p:sp>
        <p:nvSpPr>
          <p:cNvPr id="267" name="Google Shape;267;p45"/>
          <p:cNvSpPr txBox="1"/>
          <p:nvPr/>
        </p:nvSpPr>
        <p:spPr>
          <a:xfrm>
            <a:off x="558853" y="2195965"/>
            <a:ext cx="3243000" cy="19701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2"/>
              </a:buClr>
              <a:buSzPts val="1100"/>
              <a:buFont typeface="Arial"/>
              <a:buNone/>
            </a:pP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sz="1600" b="1">
                <a:solidFill>
                  <a:schemeClr val="dk2"/>
                </a:solidFill>
                <a:latin typeface="Yekan Bakh" panose="00000500000000000000" pitchFamily="50" charset="-78"/>
                <a:cs typeface="Yekan Bakh" panose="00000500000000000000" pitchFamily="50" charset="-78"/>
              </a:rPr>
              <a:t>بخش ریسک:</a:t>
            </a:r>
            <a:endParaRPr sz="1600" b="1">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Exposure ارزی</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تمرکز مشتریان</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ریسک اعتباری</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ریسک عملیاتی</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چک‌لیست اجرایی فولاد پرشین امیر</a:t>
            </a:r>
            <a:endParaRPr sz="1800">
              <a:solidFill>
                <a:schemeClr val="dk2"/>
              </a:solidFill>
              <a:latin typeface="Yekan Bakh" panose="00000500000000000000" pitchFamily="50" charset="-78"/>
              <a:ea typeface="Lato"/>
              <a:cs typeface="Yekan Bakh" panose="00000500000000000000" pitchFamily="50" charset="-78"/>
              <a:sym typeface="Lato"/>
            </a:endParaRPr>
          </a:p>
        </p:txBody>
      </p:sp>
      <p:sp>
        <p:nvSpPr>
          <p:cNvPr id="268" name="Google Shape;268;p45"/>
          <p:cNvSpPr txBox="1"/>
          <p:nvPr/>
        </p:nvSpPr>
        <p:spPr>
          <a:xfrm>
            <a:off x="4995451" y="2571750"/>
            <a:ext cx="3611373" cy="19701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2"/>
              </a:buClr>
              <a:buSzPts val="1100"/>
              <a:buFont typeface="Arial"/>
              <a:buNone/>
            </a:pPr>
            <a:r>
              <a:rPr lang="fa-IR" sz="1600" b="1">
                <a:solidFill>
                  <a:schemeClr val="dk2"/>
                </a:solidFill>
                <a:latin typeface="Yekan Bakh" panose="00000500000000000000" pitchFamily="50" charset="-78"/>
                <a:cs typeface="Yekan Bakh" panose="00000500000000000000" pitchFamily="50" charset="-78"/>
              </a:rPr>
              <a:t>بخ</a:t>
            </a:r>
            <a:r>
              <a:rPr lang="en" sz="1600" b="1">
                <a:solidFill>
                  <a:schemeClr val="dk2"/>
                </a:solidFill>
                <a:latin typeface="Yekan Bakh" panose="00000500000000000000" pitchFamily="50" charset="-78"/>
                <a:cs typeface="Yekan Bakh" panose="00000500000000000000" pitchFamily="50" charset="-78"/>
              </a:rPr>
              <a:t>ش مالی</a:t>
            </a:r>
            <a:r>
              <a:rPr lang="fa-IR" sz="1600" b="1">
                <a:solidFill>
                  <a:schemeClr val="dk2"/>
                </a:solidFill>
                <a:latin typeface="Yekan Bakh" panose="00000500000000000000" pitchFamily="50" charset="-78"/>
                <a:cs typeface="Yekan Bakh" panose="00000500000000000000" pitchFamily="50" charset="-78"/>
              </a:rPr>
              <a:t>: </a:t>
            </a:r>
          </a:p>
          <a:p>
            <a:pPr marL="0" lvl="0" indent="0" algn="r" rtl="1">
              <a:spcBef>
                <a:spcPts val="0"/>
              </a:spcBef>
              <a:spcAft>
                <a:spcPts val="0"/>
              </a:spcAft>
              <a:buClr>
                <a:schemeClr val="dk2"/>
              </a:buClr>
              <a:buSzPts val="1100"/>
              <a:buFont typeface="Arial"/>
              <a:buNone/>
            </a:pP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Cash Position </a:t>
            </a:r>
            <a:r>
              <a:rPr lang="fa-IR">
                <a:solidFill>
                  <a:schemeClr val="dk2"/>
                </a:solidFill>
                <a:latin typeface="Yekan Bakh" panose="00000500000000000000" pitchFamily="50" charset="-78"/>
                <a:cs typeface="Yekan Bakh" panose="00000500000000000000" pitchFamily="50" charset="-78"/>
              </a:rPr>
              <a:t>(</a:t>
            </a:r>
            <a:r>
              <a:rPr lang="en">
                <a:solidFill>
                  <a:schemeClr val="dk2"/>
                </a:solidFill>
                <a:latin typeface="Yekan Bakh" panose="00000500000000000000" pitchFamily="50" charset="-78"/>
                <a:cs typeface="Yekan Bakh" panose="00000500000000000000" pitchFamily="50" charset="-78"/>
              </a:rPr>
              <a:t>ریال/ارز</a:t>
            </a:r>
            <a:r>
              <a:rPr lang="fa-IR">
                <a:solidFill>
                  <a:schemeClr val="dk2"/>
                </a:solidFill>
                <a:latin typeface="Yekan Bakh" panose="00000500000000000000" pitchFamily="50" charset="-78"/>
                <a:cs typeface="Yekan Bakh" panose="00000500000000000000" pitchFamily="50" charset="-78"/>
              </a:rPr>
              <a:t>)</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تعهدات بورس کالا</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LC های باز</a:t>
            </a:r>
            <a:endParaRPr>
              <a:solidFill>
                <a:schemeClr val="dk2"/>
              </a:solidFill>
              <a:latin typeface="Yekan Bakh" panose="00000500000000000000" pitchFamily="50" charset="-78"/>
              <a:cs typeface="Yekan Bakh" panose="00000500000000000000" pitchFamily="50" charset="-78"/>
            </a:endParaRPr>
          </a:p>
          <a:p>
            <a:pPr marL="0" lvl="0" indent="0" algn="r" rtl="1">
              <a:spcBef>
                <a:spcPts val="0"/>
              </a:spcBef>
              <a:spcAft>
                <a:spcPts val="0"/>
              </a:spcAft>
              <a:buClr>
                <a:schemeClr val="dk2"/>
              </a:buClr>
              <a:buSzPts val="1100"/>
              <a:buFont typeface="Arial"/>
              <a:buNone/>
            </a:pPr>
            <a:r>
              <a:rPr lang="en">
                <a:solidFill>
                  <a:schemeClr val="dk2"/>
                </a:solidFill>
                <a:latin typeface="Yekan Bakh" panose="00000500000000000000" pitchFamily="50" charset="-78"/>
                <a:cs typeface="Yekan Bakh" panose="00000500000000000000" pitchFamily="50" charset="-78"/>
              </a:rPr>
              <a:t>چک‌های در جریان وصول</a:t>
            </a:r>
            <a:endParaRPr sz="1800">
              <a:solidFill>
                <a:schemeClr val="dk2"/>
              </a:solidFill>
              <a:latin typeface="Yekan Bakh" panose="00000500000000000000" pitchFamily="50" charset="-78"/>
              <a:ea typeface="Lato"/>
              <a:cs typeface="Yekan Bakh" panose="00000500000000000000" pitchFamily="50" charset="-78"/>
              <a:sym typeface="Lato"/>
            </a:endParaRPr>
          </a:p>
        </p:txBody>
      </p:sp>
      <p:sp>
        <p:nvSpPr>
          <p:cNvPr id="269" name="Google Shape;269;p45"/>
          <p:cNvSpPr txBox="1"/>
          <p:nvPr/>
        </p:nvSpPr>
        <p:spPr>
          <a:xfrm>
            <a:off x="6123008" y="370832"/>
            <a:ext cx="2621134" cy="461635"/>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None/>
            </a:pPr>
            <a:r>
              <a:rPr lang="en" sz="1800">
                <a:solidFill>
                  <a:srgbClr val="24428D"/>
                </a:solidFill>
                <a:latin typeface="Helvetica LT Std Cond Blk" panose="020B0806030502050204" pitchFamily="34" charset="0"/>
                <a:ea typeface="Diba" panose="01000504000000020004" pitchFamily="2" charset="-78"/>
                <a:cs typeface="Diba" panose="01000504000000020004" pitchFamily="2" charset="-78"/>
              </a:rPr>
              <a:t>Dashboard</a:t>
            </a:r>
            <a:r>
              <a:rPr lang="en" sz="1800">
                <a:solidFill>
                  <a:srgbClr val="24428D"/>
                </a:solidFill>
                <a:latin typeface="Diba" panose="01000504000000020004" pitchFamily="2" charset="-78"/>
                <a:ea typeface="Diba" panose="01000504000000020004" pitchFamily="2" charset="-78"/>
                <a:cs typeface="Diba" panose="01000504000000020004" pitchFamily="2" charset="-78"/>
              </a:rPr>
              <a:t> 360° مدیریتی:</a:t>
            </a:r>
            <a:endParaRPr sz="1800">
              <a:solidFill>
                <a:srgbClr val="24428D"/>
              </a:solidFill>
              <a:latin typeface="Diba" panose="01000504000000020004" pitchFamily="2" charset="-78"/>
              <a:ea typeface="Diba" panose="01000504000000020004" pitchFamily="2" charset="-78"/>
              <a:cs typeface="Diba" panose="01000504000000020004" pitchFamily="2" charset="-78"/>
            </a:endParaRPr>
          </a:p>
        </p:txBody>
      </p:sp>
      <p:pic>
        <p:nvPicPr>
          <p:cNvPr id="4" name="Graphic 3">
            <a:extLst>
              <a:ext uri="{FF2B5EF4-FFF2-40B4-BE49-F238E27FC236}">
                <a16:creationId xmlns:a16="http://schemas.microsoft.com/office/drawing/2014/main" id="{C9B85AB5-1C96-A89B-F1F4-B4506B5DC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Google Shape;223;p39">
            <a:extLst>
              <a:ext uri="{FF2B5EF4-FFF2-40B4-BE49-F238E27FC236}">
                <a16:creationId xmlns:a16="http://schemas.microsoft.com/office/drawing/2014/main" id="{97D476AA-B2D7-7160-379C-762E5EFD8E85}"/>
              </a:ext>
            </a:extLst>
          </p:cNvPr>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274" name="Google Shape;274;p46"/>
          <p:cNvSpPr txBox="1"/>
          <p:nvPr/>
        </p:nvSpPr>
        <p:spPr>
          <a:xfrm>
            <a:off x="3848432" y="268756"/>
            <a:ext cx="5101642" cy="4524285"/>
          </a:xfrm>
          <a:prstGeom prst="rect">
            <a:avLst/>
          </a:prstGeom>
          <a:noFill/>
          <a:ln>
            <a:noFill/>
          </a:ln>
        </p:spPr>
        <p:txBody>
          <a:bodyPr spcFirstLastPara="1" wrap="square" lIns="91425" tIns="91425" rIns="91425" bIns="91425" anchor="t" anchorCtr="0">
            <a:spAutoFit/>
          </a:bodyPr>
          <a:lstStyle/>
          <a:p>
            <a:pPr marL="0" lvl="0" indent="0" algn="r">
              <a:spcBef>
                <a:spcPts val="0"/>
              </a:spcBef>
              <a:spcAft>
                <a:spcPts val="0"/>
              </a:spcAft>
              <a:buNone/>
            </a:pPr>
            <a:endParaRPr sz="1600">
              <a:solidFill>
                <a:srgbClr val="24428D"/>
              </a:solidFill>
              <a:latin typeface="Diba" panose="01000504000000020004" pitchFamily="2" charset="-78"/>
              <a:ea typeface="Diba" panose="01000504000000020004" pitchFamily="2" charset="-78"/>
              <a:cs typeface="Diba" panose="01000504000000020004" pitchFamily="2" charset="-78"/>
            </a:endParaRPr>
          </a:p>
          <a:p>
            <a:pPr marL="0" lvl="0" indent="0" algn="r">
              <a:spcBef>
                <a:spcPts val="0"/>
              </a:spcBef>
              <a:spcAft>
                <a:spcPts val="0"/>
              </a:spcAft>
              <a:buNone/>
            </a:pPr>
            <a:r>
              <a:rPr lang="en">
                <a:latin typeface="Yekan Bakh" panose="00000500000000000000" pitchFamily="50" charset="-78"/>
                <a:cs typeface="Yekan Bakh" panose="00000500000000000000" pitchFamily="50" charset="-78"/>
              </a:rPr>
              <a:t>1. Xero + Fathom Analytics - کاربردهای تخصصی</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Use Case 1 پیش‌بینی جریان نقدی در بازار فولاد:چالش‌های خاص شرکت</a:t>
            </a:r>
            <a:endParaRPr b="1">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نوسانات قیمت جهانی فولاد و تأثیر بر قیمت داخلی</a:t>
            </a:r>
            <a:endParaRP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تعهدات خرید از بورس کالا با تسویه 30-60 روزه</a:t>
            </a:r>
            <a:endParaRP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مدیریت LC های وارداتی با سررسیدهای مختلف</a:t>
            </a:r>
            <a:endParaRPr>
              <a:latin typeface="Yekan Bakh" panose="00000500000000000000" pitchFamily="50" charset="-78"/>
              <a:cs typeface="Yekan Bakh" panose="00000500000000000000" pitchFamily="50" charset="-78"/>
            </a:endParaRPr>
          </a:p>
          <a:p>
            <a:pPr marL="0" lvl="0" indent="0" algn="r">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مدل پیش بینی سفارش</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ورودی‌های مدل:</a:t>
            </a:r>
            <a:endParaRPr b="1">
              <a:latin typeface="Yekan Bakh" panose="00000500000000000000" pitchFamily="50" charset="-78"/>
              <a:cs typeface="Yekan Bakh" panose="00000500000000000000" pitchFamily="50" charset="-78"/>
            </a:endParaRPr>
          </a:p>
          <a:p>
            <a:pPr marL="342900" lvl="0" indent="-342900" algn="r" rtl="1">
              <a:spcBef>
                <a:spcPts val="0"/>
              </a:spcBef>
              <a:spcAft>
                <a:spcPts val="0"/>
              </a:spcAft>
              <a:buAutoNum type="arabicPeriod"/>
            </a:pPr>
            <a:r>
              <a:rPr lang="en">
                <a:latin typeface="Yekan Bakh" panose="00000500000000000000" pitchFamily="50" charset="-78"/>
                <a:cs typeface="Yekan Bakh" panose="00000500000000000000" pitchFamily="50" charset="-78"/>
              </a:rPr>
              <a:t>تعهدات بورس کالا:</a:t>
            </a:r>
            <a:endParaRP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حجم خرید هفتگی: 500-1000 تن</a:t>
            </a:r>
            <a:endParaRPr lang="fa-I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نرخ تسویه: 30% نقد، 70% اعتباری</a:t>
            </a:r>
            <a:endParaRP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الگوی خرید: دوشنبه‌ها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عرضه اصلی</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b="1">
                <a:latin typeface="Yekan Bakh" panose="00000500000000000000" pitchFamily="50" charset="-78"/>
                <a:cs typeface="Yekan Bakh" panose="00000500000000000000" pitchFamily="50" charset="-78"/>
              </a:rPr>
              <a:t>2. </a:t>
            </a:r>
            <a:r>
              <a:rPr lang="en-US" b="1">
                <a:latin typeface="Yekan Bakh" panose="00000500000000000000" pitchFamily="50" charset="-78"/>
                <a:cs typeface="Yekan Bakh" panose="00000500000000000000" pitchFamily="50" charset="-78"/>
              </a:rPr>
              <a:t>LC </a:t>
            </a:r>
            <a:r>
              <a:rPr lang="fa-IR" b="1">
                <a:latin typeface="Yekan Bakh" panose="00000500000000000000" pitchFamily="50" charset="-78"/>
                <a:cs typeface="Yekan Bakh" panose="00000500000000000000" pitchFamily="50" charset="-78"/>
              </a:rPr>
              <a:t>های در جریان</a:t>
            </a:r>
            <a:endParaRPr b="1">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میانگین 3-5 LC باز</a:t>
            </a:r>
            <a:endParaRPr lang="fa-I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 دوره 90-120 روزه</a:t>
            </a:r>
            <a:endParaRPr>
              <a:latin typeface="Yekan Bakh" panose="00000500000000000000" pitchFamily="50" charset="-78"/>
              <a:cs typeface="Yekan Bakh" panose="00000500000000000000" pitchFamily="50" charset="-78"/>
            </a:endParaRPr>
          </a:p>
          <a:p>
            <a:pPr marL="285750" lvl="0" indent="-285750" algn="r" rtl="1">
              <a:spcBef>
                <a:spcPts val="0"/>
              </a:spcBef>
              <a:spcAft>
                <a:spcPts val="0"/>
              </a:spcAft>
              <a:buFont typeface="Wingdings" panose="05000000000000000000" pitchFamily="2" charset="2"/>
              <a:buChar char="§"/>
            </a:pPr>
            <a:r>
              <a:rPr lang="en">
                <a:latin typeface="Yekan Bakh" panose="00000500000000000000" pitchFamily="50" charset="-78"/>
                <a:cs typeface="Yekan Bakh" panose="00000500000000000000" pitchFamily="50" charset="-78"/>
              </a:rPr>
              <a:t>نرخ تبدیل ارز در سررسید</a:t>
            </a:r>
            <a:endParaRPr>
              <a:latin typeface="Yekan Bakh" panose="00000500000000000000" pitchFamily="50" charset="-78"/>
              <a:cs typeface="Yekan Bakh" panose="00000500000000000000" pitchFamily="50" charset="-78"/>
            </a:endParaRPr>
          </a:p>
          <a:p>
            <a:pPr marL="0" lvl="0" indent="0" algn="r">
              <a:spcBef>
                <a:spcPts val="0"/>
              </a:spcBef>
              <a:spcAft>
                <a:spcPts val="0"/>
              </a:spcAft>
              <a:buNone/>
            </a:pPr>
            <a:endParaRPr>
              <a:latin typeface="Yekan Bakh" panose="00000500000000000000" pitchFamily="50" charset="-78"/>
              <a:cs typeface="Yekan Bakh" panose="00000500000000000000" pitchFamily="50" charset="-78"/>
            </a:endParaRPr>
          </a:p>
        </p:txBody>
      </p:sp>
      <p:sp>
        <p:nvSpPr>
          <p:cNvPr id="4" name="TextBox 3">
            <a:extLst>
              <a:ext uri="{FF2B5EF4-FFF2-40B4-BE49-F238E27FC236}">
                <a16:creationId xmlns:a16="http://schemas.microsoft.com/office/drawing/2014/main" id="{EE2BC393-E824-4A30-90BB-70759973DC7A}"/>
              </a:ext>
            </a:extLst>
          </p:cNvPr>
          <p:cNvSpPr txBox="1"/>
          <p:nvPr/>
        </p:nvSpPr>
        <p:spPr>
          <a:xfrm>
            <a:off x="128768" y="670876"/>
            <a:ext cx="3609891" cy="3323987"/>
          </a:xfrm>
          <a:prstGeom prst="rect">
            <a:avLst/>
          </a:prstGeom>
          <a:noFill/>
        </p:spPr>
        <p:txBody>
          <a:bodyPr wrap="square" rtlCol="1">
            <a:spAutoFit/>
          </a:bodyPr>
          <a:lstStyle/>
          <a:p>
            <a:pPr lvl="0" algn="r"/>
            <a:endParaRPr lang="fa-IR">
              <a:latin typeface="Yekan Bakh" panose="00000500000000000000" pitchFamily="50" charset="-78"/>
              <a:cs typeface="Yekan Bakh" panose="00000500000000000000" pitchFamily="50" charset="-78"/>
            </a:endParaRPr>
          </a:p>
          <a:p>
            <a:pPr lvl="0" algn="r" rtl="1"/>
            <a:r>
              <a:rPr lang="fa-IR" b="1">
                <a:latin typeface="Yekan Bakh" panose="00000500000000000000" pitchFamily="50" charset="-78"/>
                <a:cs typeface="Yekan Bakh" panose="00000500000000000000" pitchFamily="50" charset="-78"/>
              </a:rPr>
              <a:t>3. الگوی فروش:</a:t>
            </a:r>
          </a:p>
          <a:p>
            <a:pPr lvl="0" algn="r"/>
            <a:r>
              <a:rPr lang="fa-IR">
                <a:latin typeface="Yekan Bakh" panose="00000500000000000000" pitchFamily="50" charset="-78"/>
                <a:cs typeface="Yekan Bakh" panose="00000500000000000000" pitchFamily="50" charset="-78"/>
              </a:rPr>
              <a:t>40% نقدی (مشتریان کوچک)</a:t>
            </a:r>
          </a:p>
          <a:p>
            <a:pPr lvl="0" algn="r"/>
            <a:r>
              <a:rPr lang="fa-IR">
                <a:latin typeface="Yekan Bakh" panose="00000500000000000000" pitchFamily="50" charset="-78"/>
                <a:cs typeface="Yekan Bakh" panose="00000500000000000000" pitchFamily="50" charset="-78"/>
              </a:rPr>
              <a:t>60% چک 3-4 ماهه (پروژه‌های عمرانی)</a:t>
            </a:r>
          </a:p>
          <a:p>
            <a:pPr lvl="0" algn="r"/>
            <a:endParaRPr lang="fa-IR">
              <a:latin typeface="Yekan Bakh" panose="00000500000000000000" pitchFamily="50" charset="-78"/>
              <a:cs typeface="Yekan Bakh" panose="00000500000000000000" pitchFamily="50" charset="-78"/>
            </a:endParaRPr>
          </a:p>
          <a:p>
            <a:pPr lvl="0" algn="r"/>
            <a:r>
              <a:rPr lang="fa-IR" b="1">
                <a:latin typeface="Yekan Bakh" panose="00000500000000000000" pitchFamily="50" charset="-78"/>
                <a:cs typeface="Yekan Bakh" panose="00000500000000000000" pitchFamily="50" charset="-78"/>
              </a:rPr>
              <a:t>خروجی‌های عملیاتی:</a:t>
            </a:r>
            <a:endParaRPr lang="fa-IR">
              <a:latin typeface="Yekan Bakh" panose="00000500000000000000" pitchFamily="50" charset="-78"/>
              <a:cs typeface="Yekan Bakh" panose="00000500000000000000" pitchFamily="50" charset="-78"/>
            </a:endParaRPr>
          </a:p>
          <a:p>
            <a:pPr lvl="0" algn="r"/>
            <a:r>
              <a:rPr lang="fa-IR" b="1">
                <a:latin typeface="Yekan Bakh" panose="00000500000000000000" pitchFamily="50" charset="-78"/>
                <a:cs typeface="Yekan Bakh" panose="00000500000000000000" pitchFamily="50" charset="-78"/>
              </a:rPr>
              <a:t>هشدار زرد: </a:t>
            </a:r>
            <a:r>
              <a:rPr lang="fa-IR">
                <a:latin typeface="Yekan Bakh" panose="00000500000000000000" pitchFamily="50" charset="-78"/>
                <a:cs typeface="Yekan Bakh" panose="00000500000000000000" pitchFamily="50" charset="-78"/>
              </a:rPr>
              <a:t>موجودی نقد &lt; 2 هفته خرید بورس</a:t>
            </a:r>
          </a:p>
          <a:p>
            <a:pPr lvl="0" algn="r"/>
            <a:r>
              <a:rPr lang="fa-IR" b="1">
                <a:latin typeface="Yekan Bakh" panose="00000500000000000000" pitchFamily="50" charset="-78"/>
                <a:cs typeface="Yekan Bakh" panose="00000500000000000000" pitchFamily="50" charset="-78"/>
              </a:rPr>
              <a:t>هشدار قرمز: </a:t>
            </a:r>
            <a:r>
              <a:rPr lang="fa-IR">
                <a:latin typeface="Yekan Bakh" panose="00000500000000000000" pitchFamily="50" charset="-78"/>
                <a:cs typeface="Yekan Bakh" panose="00000500000000000000" pitchFamily="50" charset="-78"/>
              </a:rPr>
              <a:t>عدم توانایی تأمین وجه التزام </a:t>
            </a:r>
            <a:r>
              <a:rPr lang="en-GB">
                <a:latin typeface="Yekan Bakh" panose="00000500000000000000" pitchFamily="50" charset="-78"/>
                <a:cs typeface="Yekan Bakh" panose="00000500000000000000" pitchFamily="50" charset="-78"/>
              </a:rPr>
              <a:t>LC</a:t>
            </a:r>
          </a:p>
          <a:p>
            <a:pPr lvl="0" algn="r"/>
            <a:r>
              <a:rPr lang="fa-IR">
                <a:latin typeface="Yekan Bakh" panose="00000500000000000000" pitchFamily="50" charset="-78"/>
                <a:cs typeface="Yekan Bakh" panose="00000500000000000000" pitchFamily="50" charset="-78"/>
              </a:rPr>
              <a:t>پیشنهاد: بهترین زمان فروش نقدی با تخفیف</a:t>
            </a:r>
          </a:p>
          <a:p>
            <a:pPr lvl="0" algn="r"/>
            <a:endParaRPr lang="fa-IR">
              <a:latin typeface="Yekan Bakh" panose="00000500000000000000" pitchFamily="50" charset="-78"/>
              <a:cs typeface="Yekan Bakh" panose="00000500000000000000" pitchFamily="50" charset="-78"/>
            </a:endParaRPr>
          </a:p>
          <a:p>
            <a:pPr lvl="0" algn="r"/>
            <a:r>
              <a:rPr lang="fa-IR" b="1">
                <a:latin typeface="Yekan Bakh" panose="00000500000000000000" pitchFamily="50" charset="-78"/>
                <a:cs typeface="Yekan Bakh" panose="00000500000000000000" pitchFamily="50" charset="-78"/>
              </a:rPr>
              <a:t>نتایج قابل انتظار:</a:t>
            </a:r>
          </a:p>
          <a:p>
            <a:pPr lvl="0" algn="r"/>
            <a:r>
              <a:rPr lang="fa-IR">
                <a:latin typeface="Yekan Bakh" panose="00000500000000000000" pitchFamily="50" charset="-78"/>
                <a:cs typeface="Yekan Bakh" panose="00000500000000000000" pitchFamily="50" charset="-78"/>
              </a:rPr>
              <a:t>پیش‌بینی دقیق نیاز نقدینگی 45 روزه</a:t>
            </a:r>
          </a:p>
          <a:p>
            <a:pPr lvl="0" algn="r"/>
            <a:r>
              <a:rPr lang="fa-IR">
                <a:latin typeface="Yekan Bakh" panose="00000500000000000000" pitchFamily="50" charset="-78"/>
                <a:cs typeface="Yekan Bakh" panose="00000500000000000000" pitchFamily="50" charset="-78"/>
              </a:rPr>
              <a:t>کاهش 30% هزینه تأمین مالی کوتاه‌مدت</a:t>
            </a:r>
          </a:p>
          <a:p>
            <a:pPr lvl="0" algn="r"/>
            <a:r>
              <a:rPr lang="fa-IR">
                <a:latin typeface="Yekan Bakh" panose="00000500000000000000" pitchFamily="50" charset="-78"/>
                <a:cs typeface="Yekan Bakh" panose="00000500000000000000" pitchFamily="50" charset="-78"/>
              </a:rPr>
              <a:t>جلوگیری از فروش اضطراری زیر قیمت بازار</a:t>
            </a:r>
          </a:p>
          <a:p>
            <a:endParaRPr lang="fa-IR"/>
          </a:p>
        </p:txBody>
      </p:sp>
      <p:sp>
        <p:nvSpPr>
          <p:cNvPr id="5" name="TextBox 4">
            <a:extLst>
              <a:ext uri="{FF2B5EF4-FFF2-40B4-BE49-F238E27FC236}">
                <a16:creationId xmlns:a16="http://schemas.microsoft.com/office/drawing/2014/main" id="{A28F9E71-D49D-75E4-5644-939791E27D53}"/>
              </a:ext>
            </a:extLst>
          </p:cNvPr>
          <p:cNvSpPr txBox="1"/>
          <p:nvPr/>
        </p:nvSpPr>
        <p:spPr>
          <a:xfrm>
            <a:off x="3005593" y="141027"/>
            <a:ext cx="6909683" cy="584775"/>
          </a:xfrm>
          <a:prstGeom prst="rect">
            <a:avLst/>
          </a:prstGeom>
          <a:noFill/>
        </p:spPr>
        <p:txBody>
          <a:bodyPr wrap="square" rtlCol="1">
            <a:spAutoFit/>
          </a:bodyPr>
          <a:lstStyle/>
          <a:p>
            <a:r>
              <a:rPr lang="en-GB" sz="1600">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"Implementation-First"   </a:t>
            </a:r>
            <a:r>
              <a:rPr lang="fa-IR" sz="1600">
                <a:solidFill>
                  <a:srgbClr val="24428D"/>
                </a:solidFill>
                <a:latin typeface="Diba" panose="01000504000000020004" pitchFamily="2" charset="-78"/>
                <a:ea typeface="Diba" panose="01000504000000020004" pitchFamily="2" charset="-78"/>
                <a:cs typeface="Diba" panose="01000504000000020004" pitchFamily="2" charset="-78"/>
              </a:rPr>
              <a:t>هوش مصنوعی برای کنترل منابع حیاتی</a:t>
            </a:r>
          </a:p>
          <a:p>
            <a:endParaRPr lang="fa-IR" sz="1600"/>
          </a:p>
        </p:txBody>
      </p:sp>
      <p:pic>
        <p:nvPicPr>
          <p:cNvPr id="6" name="Graphic 5">
            <a:extLst>
              <a:ext uri="{FF2B5EF4-FFF2-40B4-BE49-F238E27FC236}">
                <a16:creationId xmlns:a16="http://schemas.microsoft.com/office/drawing/2014/main" id="{A0D92A09-EA10-38FF-0B70-72C71560A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Google Shape;223;p39">
            <a:extLst>
              <a:ext uri="{FF2B5EF4-FFF2-40B4-BE49-F238E27FC236}">
                <a16:creationId xmlns:a16="http://schemas.microsoft.com/office/drawing/2014/main" id="{9103B467-EC86-D9AD-75DE-A4033926D15D}"/>
              </a:ext>
            </a:extLst>
          </p:cNvPr>
          <p:cNvPicPr preferRelativeResize="0"/>
          <p:nvPr/>
        </p:nvPicPr>
        <p:blipFill rotWithShape="1">
          <a:blip r:embed="rId3">
            <a:alphaModFix/>
          </a:blip>
          <a:srcRect/>
          <a:stretch/>
        </p:blipFill>
        <p:spPr>
          <a:xfrm rot="5400000">
            <a:off x="1387958" y="-1323966"/>
            <a:ext cx="6368083" cy="9184196"/>
          </a:xfrm>
          <a:prstGeom prst="rect">
            <a:avLst/>
          </a:prstGeom>
          <a:noFill/>
          <a:ln>
            <a:noFill/>
          </a:ln>
        </p:spPr>
      </p:pic>
      <p:sp>
        <p:nvSpPr>
          <p:cNvPr id="279" name="Google Shape;279;p47"/>
          <p:cNvSpPr txBox="1"/>
          <p:nvPr/>
        </p:nvSpPr>
        <p:spPr>
          <a:xfrm>
            <a:off x="4191294" y="84090"/>
            <a:ext cx="4758779" cy="4462730"/>
          </a:xfrm>
          <a:prstGeom prst="rect">
            <a:avLst/>
          </a:prstGeom>
          <a:noFill/>
          <a:ln>
            <a:noFill/>
          </a:ln>
        </p:spPr>
        <p:txBody>
          <a:bodyPr spcFirstLastPara="1" wrap="square" lIns="91425" tIns="91425" rIns="91425" bIns="91425" anchor="t" anchorCtr="0">
            <a:spAutoFit/>
          </a:bodyPr>
          <a:lstStyle/>
          <a:p>
            <a:pPr lvl="0" algn="r" rtl="1"/>
            <a:r>
              <a:rPr lang="fa-IR" sz="1600">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2: </a:t>
            </a:r>
            <a:r>
              <a:rPr lang="en" sz="1600">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Use Case </a:t>
            </a:r>
            <a:r>
              <a:rPr lang="en" sz="1600">
                <a:solidFill>
                  <a:srgbClr val="24428D"/>
                </a:solidFill>
                <a:latin typeface="Diba" panose="01000504000000020004" pitchFamily="2" charset="-78"/>
                <a:ea typeface="Diba" panose="01000504000000020004" pitchFamily="2" charset="-78"/>
                <a:cs typeface="Diba" panose="01000504000000020004" pitchFamily="2" charset="-78"/>
              </a:rPr>
              <a:t>بهینه‌سازی پورتفوی ارزی</a:t>
            </a:r>
            <a:endParaRPr sz="1600">
              <a:solidFill>
                <a:srgbClr val="24428D"/>
              </a:solidFill>
              <a:latin typeface="Diba" panose="01000504000000020004" pitchFamily="2" charset="-78"/>
              <a:ea typeface="Diba" panose="01000504000000020004" pitchFamily="2" charset="-78"/>
              <a:cs typeface="Diba" panose="01000504000000020004" pitchFamily="2"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a:latin typeface="Yekan Bakh" panose="00000500000000000000" pitchFamily="50" charset="-78"/>
                <a:cs typeface="Yekan Bakh" panose="00000500000000000000" pitchFamily="50" charset="-78"/>
              </a:rPr>
              <a:t>وضعیت فعلی:</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a:latin typeface="Yekan Bakh" panose="00000500000000000000" pitchFamily="50" charset="-78"/>
                <a:cs typeface="Yekan Bakh" panose="00000500000000000000" pitchFamily="50" charset="-78"/>
              </a:rPr>
              <a:t>واردات از: چین (60%)، ترکیه (25%)، امارات (15%)</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a:latin typeface="Yekan Bakh" panose="00000500000000000000" pitchFamily="50" charset="-78"/>
                <a:cs typeface="Yekan Bakh" panose="00000500000000000000" pitchFamily="50" charset="-78"/>
              </a:rPr>
              <a:t>ارزهای مورد استفاده: Yuan, USD, EUR, AED</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a:latin typeface="Yekan Bakh" panose="00000500000000000000" pitchFamily="50" charset="-78"/>
              <a:cs typeface="Yekan Bakh" panose="00000500000000000000" pitchFamily="50" charset="-78"/>
            </a:endParaRPr>
          </a:p>
          <a:p>
            <a:pPr algn="r" rtl="1"/>
            <a:r>
              <a:rPr lang="en" sz="1200" b="1">
                <a:latin typeface="Yekan Bakh" panose="00000500000000000000" pitchFamily="50" charset="-78"/>
                <a:cs typeface="Yekan Bakh" panose="00000500000000000000" pitchFamily="50" charset="-78"/>
              </a:rPr>
              <a:t>استراتژی بهینه‌سازی</a:t>
            </a:r>
            <a:r>
              <a:rPr lang="fa-IR" sz="1200" b="1">
                <a:latin typeface="Yekan Bakh" panose="00000500000000000000" pitchFamily="50" charset="-78"/>
                <a:cs typeface="Yekan Bakh" panose="00000500000000000000" pitchFamily="50" charset="-78"/>
              </a:rPr>
              <a:t>: </a:t>
            </a:r>
            <a:r>
              <a:rPr lang="en-US" sz="1200" b="1">
                <a:latin typeface="Yekan Bakh" panose="00000500000000000000" pitchFamily="50" charset="-78"/>
                <a:cs typeface="Yekan Bakh" panose="00000500000000000000" pitchFamily="50" charset="-78"/>
              </a:rPr>
              <a:t> </a:t>
            </a:r>
            <a:r>
              <a:rPr lang="en-US" sz="1200"/>
              <a:t>Portfolio Rules for Steel Import, currency_allocation</a:t>
            </a:r>
          </a:p>
          <a:p>
            <a:pPr lvl="0" algn="r" rtl="1"/>
            <a:r>
              <a:rPr lang="en" sz="1200" b="1">
                <a:latin typeface="Yekan Bakh" panose="00000500000000000000" pitchFamily="50" charset="-78"/>
                <a:cs typeface="Yekan Bakh" panose="00000500000000000000" pitchFamily="50" charset="-78"/>
              </a:rPr>
              <a:t>پرداخت مستقیم به چین:</a:t>
            </a:r>
            <a:endParaRPr lang="fa-IR" sz="1200" b="1">
              <a:latin typeface="Yekan Bakh" panose="00000500000000000000" pitchFamily="50" charset="-78"/>
              <a:cs typeface="Yekan Bakh" panose="00000500000000000000" pitchFamily="50" charset="-78"/>
            </a:endParaRPr>
          </a:p>
          <a:p>
            <a:pPr lvl="0" rtl="1"/>
            <a:r>
              <a:rPr lang="en-GB" sz="1100">
                <a:latin typeface="HelveNu"/>
              </a:rPr>
              <a:t>CNY</a:t>
            </a:r>
            <a:endParaRPr lang="fa-IR" sz="1100">
              <a:latin typeface="HelveNu"/>
            </a:endParaRPr>
          </a:p>
          <a:p>
            <a:pPr lvl="0" rtl="1"/>
            <a:r>
              <a:rPr lang="en" sz="1100">
                <a:latin typeface="HelveNu"/>
              </a:rPr>
              <a:t>target:45%</a:t>
            </a:r>
          </a:p>
          <a:p>
            <a:pPr lvl="0" rtl="1"/>
            <a:r>
              <a:rPr lang="en-US" sz="1100">
                <a:latin typeface="HelveNu"/>
              </a:rPr>
              <a:t>max_exposure:55%,</a:t>
            </a:r>
          </a:p>
          <a:p>
            <a:pPr lvl="0" rtl="1"/>
            <a:r>
              <a:rPr lang="en-US" sz="1100">
                <a:latin typeface="HelveNu"/>
              </a:rPr>
              <a:t>hedge_trigger:volatility &gt; 5%</a:t>
            </a:r>
            <a:endParaRPr sz="120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b="1">
                <a:latin typeface="Yekan Bakh" panose="00000500000000000000" pitchFamily="50" charset="-78"/>
                <a:cs typeface="Yekan Bakh" panose="00000500000000000000" pitchFamily="50" charset="-78"/>
              </a:rPr>
              <a:t>قیمت‌گذاری جهانی</a:t>
            </a:r>
            <a:r>
              <a:rPr lang="fa-IR" sz="1200" b="1">
                <a:latin typeface="Yekan Bakh" panose="00000500000000000000" pitchFamily="50" charset="-78"/>
                <a:cs typeface="Yekan Bakh" panose="00000500000000000000" pitchFamily="50" charset="-78"/>
              </a:rPr>
              <a:t>:</a:t>
            </a:r>
            <a:endParaRPr lang="en-GB" sz="1200"/>
          </a:p>
          <a:p>
            <a:pPr lvl="0" rtl="1"/>
            <a:r>
              <a:rPr lang="en-GB" sz="1200"/>
              <a:t>USD  </a:t>
            </a:r>
            <a:endParaRPr lang="fa-IR" sz="1200"/>
          </a:p>
          <a:p>
            <a:pPr lvl="0" rtl="1"/>
            <a:r>
              <a:rPr lang="en-GB" sz="1200"/>
              <a:t>target: 25%,</a:t>
            </a:r>
            <a:endParaRPr lang="fa-IR" sz="1200"/>
          </a:p>
          <a:p>
            <a:pPr lvl="0" rtl="1"/>
            <a:r>
              <a:rPr lang="en-GB" sz="1200"/>
              <a:t>max_exposure: 35%</a:t>
            </a:r>
          </a:p>
          <a:p>
            <a:pPr rtl="1"/>
            <a:r>
              <a:rPr lang="fa-IR" sz="1200"/>
              <a:t>ارز نیمایی  ویا تبادلی </a:t>
            </a:r>
            <a:r>
              <a:rPr lang="en-GB" sz="1200"/>
              <a:t>hedge_trigger:rate &gt;</a:t>
            </a:r>
            <a:endParaRPr lang="fa-IR" sz="1200" b="1">
              <a:latin typeface="Yekan Bakh" panose="00000500000000000000" pitchFamily="50" charset="-78"/>
              <a:cs typeface="Yekan Bakh" panose="00000500000000000000" pitchFamily="50" charset="-78"/>
            </a:endParaRPr>
          </a:p>
          <a:p>
            <a:pPr lvl="0" algn="r" rtl="1"/>
            <a:r>
              <a:rPr lang="en" sz="1200" b="1">
                <a:latin typeface="Yekan Bakh" panose="00000500000000000000" pitchFamily="50" charset="-78"/>
                <a:cs typeface="Yekan Bakh" panose="00000500000000000000" pitchFamily="50" charset="-78"/>
              </a:rPr>
              <a:t>واردات از ترکیه</a:t>
            </a:r>
            <a:r>
              <a:rPr lang="fa-IR" sz="1200" b="1">
                <a:latin typeface="Yekan Bakh" panose="00000500000000000000" pitchFamily="50" charset="-78"/>
                <a:cs typeface="Yekan Bakh" panose="00000500000000000000" pitchFamily="50" charset="-78"/>
              </a:rPr>
              <a:t>: </a:t>
            </a:r>
          </a:p>
          <a:p>
            <a:pPr lvl="0" rtl="1"/>
            <a:r>
              <a:rPr lang="en-GB" sz="1200"/>
              <a:t>EUR</a:t>
            </a:r>
            <a:endParaRPr lang="fa-IR" sz="1200"/>
          </a:p>
          <a:p>
            <a:pPr lvl="0" rtl="1"/>
            <a:r>
              <a:rPr lang="en-GB" sz="1200"/>
              <a:t>target: 20%</a:t>
            </a:r>
            <a:endParaRPr lang="fa-IR" sz="1200"/>
          </a:p>
          <a:p>
            <a:pPr lvl="0" rtl="1"/>
            <a:r>
              <a:rPr lang="en-GB" sz="1200"/>
              <a:t>max_exposure: 30%</a:t>
            </a:r>
          </a:p>
          <a:p>
            <a:pPr lvl="0" rtl="1"/>
            <a:r>
              <a:rPr lang="en-GB" sz="1200"/>
              <a:t>hedge_trigger:ECB policy change</a:t>
            </a:r>
          </a:p>
        </p:txBody>
      </p:sp>
      <p:sp>
        <p:nvSpPr>
          <p:cNvPr id="4" name="TextBox 3">
            <a:extLst>
              <a:ext uri="{FF2B5EF4-FFF2-40B4-BE49-F238E27FC236}">
                <a16:creationId xmlns:a16="http://schemas.microsoft.com/office/drawing/2014/main" id="{D86DF964-DF78-9B86-CAA7-B5B10C0638BD}"/>
              </a:ext>
            </a:extLst>
          </p:cNvPr>
          <p:cNvSpPr txBox="1"/>
          <p:nvPr/>
        </p:nvSpPr>
        <p:spPr>
          <a:xfrm>
            <a:off x="193925" y="179969"/>
            <a:ext cx="3364753" cy="3108543"/>
          </a:xfrm>
          <a:prstGeom prst="rect">
            <a:avLst/>
          </a:prstGeom>
          <a:noFill/>
        </p:spPr>
        <p:txBody>
          <a:bodyPr wrap="square" rtlCol="1">
            <a:spAutoFit/>
          </a:bodyPr>
          <a:lstStyle/>
          <a:p>
            <a:pPr lvl="0" algn="r" rtl="1"/>
            <a:endParaRPr lang="en-GB"/>
          </a:p>
          <a:p>
            <a:pPr lvl="0" algn="r" rtl="1"/>
            <a:endParaRPr lang="fa-IR" b="1">
              <a:latin typeface="Yekan Bakh" panose="00000500000000000000" pitchFamily="50" charset="-78"/>
              <a:cs typeface="Yekan Bakh" panose="00000500000000000000" pitchFamily="50" charset="-78"/>
            </a:endParaRPr>
          </a:p>
          <a:p>
            <a:pPr lvl="0" algn="r" rtl="1"/>
            <a:r>
              <a:rPr lang="fa-IR" b="1">
                <a:latin typeface="Yekan Bakh" panose="00000500000000000000" pitchFamily="50" charset="-78"/>
                <a:cs typeface="Yekan Bakh" panose="00000500000000000000" pitchFamily="50" charset="-78"/>
              </a:rPr>
              <a:t>ترانزیت و واسطه‌گری:</a:t>
            </a:r>
          </a:p>
          <a:p>
            <a:pPr lvl="0" rtl="1"/>
            <a:r>
              <a:rPr lang="en-GB"/>
              <a:t>AED</a:t>
            </a:r>
          </a:p>
          <a:p>
            <a:pPr lvl="0" rtl="1"/>
            <a:r>
              <a:rPr lang="en-GB"/>
              <a:t>target: 10%</a:t>
            </a:r>
            <a:endParaRPr lang="fa-IR"/>
          </a:p>
          <a:p>
            <a:pPr lvl="0" rtl="1"/>
            <a:r>
              <a:rPr lang="en-GB"/>
              <a:t>max_exposure: 15%</a:t>
            </a:r>
          </a:p>
          <a:p>
            <a:pPr lvl="0" rtl="1"/>
            <a:r>
              <a:rPr lang="en-GB"/>
              <a:t>hedge_trigger:spread &gt; 2%</a:t>
            </a:r>
            <a:endParaRPr lang="fa-IR" b="1">
              <a:latin typeface="Yekan Bakh" panose="00000500000000000000" pitchFamily="50" charset="-78"/>
              <a:cs typeface="Yekan Bakh" panose="00000500000000000000" pitchFamily="50" charset="-78"/>
            </a:endParaRPr>
          </a:p>
          <a:p>
            <a:pPr lvl="0" algn="r" rtl="1"/>
            <a:r>
              <a:rPr lang="fa-IR">
                <a:latin typeface="Yekan Bakh" panose="00000500000000000000" pitchFamily="50" charset="-78"/>
                <a:cs typeface="Yekan Bakh" panose="00000500000000000000" pitchFamily="50" charset="-78"/>
              </a:rPr>
              <a:t>        </a:t>
            </a:r>
          </a:p>
          <a:p>
            <a:pPr lvl="0" algn="r" rtl="1"/>
            <a:r>
              <a:rPr lang="en-GB" b="1">
                <a:latin typeface="Yekan Bakh" panose="00000500000000000000" pitchFamily="50" charset="-78"/>
                <a:cs typeface="Yekan Bakh" panose="00000500000000000000" pitchFamily="50" charset="-78"/>
              </a:rPr>
              <a:t>Dashboard </a:t>
            </a:r>
            <a:r>
              <a:rPr lang="fa-IR" b="1">
                <a:latin typeface="Yekan Bakh" panose="00000500000000000000" pitchFamily="50" charset="-78"/>
                <a:cs typeface="Yekan Bakh" panose="00000500000000000000" pitchFamily="50" charset="-78"/>
              </a:rPr>
              <a:t>مدیریت ارز:</a:t>
            </a:r>
          </a:p>
          <a:p>
            <a:pPr lvl="0" algn="r" rtl="1"/>
            <a:r>
              <a:rPr lang="fa-IR">
                <a:latin typeface="Yekan Bakh" panose="00000500000000000000" pitchFamily="50" charset="-78"/>
                <a:cs typeface="Yekan Bakh" panose="00000500000000000000" pitchFamily="50" charset="-78"/>
              </a:rPr>
              <a:t>موقعیت لحظه‌ای ارزی</a:t>
            </a:r>
          </a:p>
          <a:p>
            <a:pPr lvl="0" algn="r"/>
            <a:r>
              <a:rPr lang="en-GB">
                <a:latin typeface="Yekan Bakh" panose="00000500000000000000" pitchFamily="50" charset="-78"/>
                <a:cs typeface="Yekan Bakh" panose="00000500000000000000" pitchFamily="50" charset="-78"/>
              </a:rPr>
              <a:t>P&amp;L </a:t>
            </a:r>
            <a:r>
              <a:rPr lang="fa-IR">
                <a:latin typeface="Yekan Bakh" panose="00000500000000000000" pitchFamily="50" charset="-78"/>
                <a:cs typeface="Yekan Bakh" panose="00000500000000000000" pitchFamily="50" charset="-78"/>
              </a:rPr>
              <a:t>غیرمحقق از نوسانات</a:t>
            </a:r>
          </a:p>
          <a:p>
            <a:pPr lvl="0" algn="r"/>
            <a:r>
              <a:rPr lang="fa-IR">
                <a:latin typeface="Yekan Bakh" panose="00000500000000000000" pitchFamily="50" charset="-78"/>
                <a:cs typeface="Yekan Bakh" panose="00000500000000000000" pitchFamily="50" charset="-78"/>
              </a:rPr>
              <a:t>سیگنال‌های خرید/فروش ارز</a:t>
            </a:r>
          </a:p>
          <a:p>
            <a:pPr lvl="0" algn="r"/>
            <a:r>
              <a:rPr lang="fa-IR">
                <a:latin typeface="Yekan Bakh" panose="00000500000000000000" pitchFamily="50" charset="-78"/>
                <a:cs typeface="Yekan Bakh" panose="00000500000000000000" pitchFamily="50" charset="-78"/>
              </a:rPr>
              <a:t>مقایسه با نرخ‌های بازار آزاد/نیما </a:t>
            </a:r>
          </a:p>
          <a:p>
            <a:endParaRPr lang="fa-IR"/>
          </a:p>
        </p:txBody>
      </p:sp>
      <p:sp>
        <p:nvSpPr>
          <p:cNvPr id="5" name="Rectangle 4">
            <a:extLst>
              <a:ext uri="{FF2B5EF4-FFF2-40B4-BE49-F238E27FC236}">
                <a16:creationId xmlns:a16="http://schemas.microsoft.com/office/drawing/2014/main" id="{F1453524-51A9-E3B4-B4EA-EDE4C0ECFB0E}"/>
              </a:ext>
            </a:extLst>
          </p:cNvPr>
          <p:cNvSpPr/>
          <p:nvPr/>
        </p:nvSpPr>
        <p:spPr>
          <a:xfrm>
            <a:off x="3755316" y="227106"/>
            <a:ext cx="45719" cy="4319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6" name="Graphic 5">
            <a:extLst>
              <a:ext uri="{FF2B5EF4-FFF2-40B4-BE49-F238E27FC236}">
                <a16:creationId xmlns:a16="http://schemas.microsoft.com/office/drawing/2014/main" id="{BAF7BD48-C958-6A23-DC44-A399AC2E3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 name="Google Shape;223;p39">
            <a:extLst>
              <a:ext uri="{FF2B5EF4-FFF2-40B4-BE49-F238E27FC236}">
                <a16:creationId xmlns:a16="http://schemas.microsoft.com/office/drawing/2014/main" id="{79862C16-AD91-045B-A338-90CB8AC2BE90}"/>
              </a:ext>
            </a:extLst>
          </p:cNvPr>
          <p:cNvPicPr preferRelativeResize="0"/>
          <p:nvPr/>
        </p:nvPicPr>
        <p:blipFill rotWithShape="1">
          <a:blip r:embed="rId3">
            <a:alphaModFix/>
          </a:blip>
          <a:srcRect/>
          <a:stretch/>
        </p:blipFill>
        <p:spPr>
          <a:xfrm rot="5400000">
            <a:off x="1387958" y="-1323966"/>
            <a:ext cx="6368083" cy="9184196"/>
          </a:xfrm>
          <a:prstGeom prst="rect">
            <a:avLst/>
          </a:prstGeom>
          <a:noFill/>
          <a:ln>
            <a:noFill/>
          </a:ln>
        </p:spPr>
      </p:pic>
      <p:sp>
        <p:nvSpPr>
          <p:cNvPr id="284" name="Google Shape;284;p48"/>
          <p:cNvSpPr txBox="1"/>
          <p:nvPr/>
        </p:nvSpPr>
        <p:spPr>
          <a:xfrm>
            <a:off x="-462359" y="237396"/>
            <a:ext cx="9184197" cy="4278064"/>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24428D"/>
                </a:solidFill>
                <a:latin typeface="Acumin Variable Concept Wide Ul" panose="020B0304020202020204" pitchFamily="34" charset="0"/>
              </a:rPr>
              <a:t>Use Case 3: </a:t>
            </a:r>
            <a:r>
              <a:rPr lang="en" b="1">
                <a:solidFill>
                  <a:srgbClr val="24428D"/>
                </a:solidFill>
                <a:latin typeface="Diba" panose="01000504000000020004" pitchFamily="2" charset="-78"/>
                <a:ea typeface="Diba" panose="01000504000000020004" pitchFamily="2" charset="-78"/>
                <a:cs typeface="Diba" panose="01000504000000020004" pitchFamily="2" charset="-78"/>
              </a:rPr>
              <a:t>تحلیل حاشیه سود </a:t>
            </a:r>
            <a:r>
              <a:rPr lang="en" b="1">
                <a:solidFill>
                  <a:srgbClr val="24428D"/>
                </a:solidFill>
                <a:latin typeface="Acumin Variable Concept Wide Ul" panose="020B0304020202020204" pitchFamily="34" charset="0"/>
              </a:rPr>
              <a:t>Real-time</a:t>
            </a:r>
            <a:endParaRPr b="1">
              <a:solidFill>
                <a:srgbClr val="24428D"/>
              </a:solidFill>
              <a:latin typeface="Acumin Variable Concept Wide Ul" panose="020B0304020202020204" pitchFamily="34" charset="0"/>
            </a:endParaRPr>
          </a:p>
          <a:p>
            <a:pPr marL="0" lvl="0" indent="0" algn="r" rtl="0">
              <a:spcBef>
                <a:spcPts val="0"/>
              </a:spcBef>
              <a:spcAft>
                <a:spcPts val="0"/>
              </a:spcAft>
              <a:buNone/>
            </a:pPr>
            <a:r>
              <a:rPr lang="en" b="1">
                <a:solidFill>
                  <a:srgbClr val="24428D"/>
                </a:solidFill>
                <a:latin typeface="Yekan Bakh" panose="00000500000000000000" pitchFamily="50" charset="-78"/>
                <a:cs typeface="Yekan Bakh" panose="00000500000000000000" pitchFamily="50" charset="-78"/>
              </a:rPr>
              <a:t>پارامترهای خاص فولاد</a:t>
            </a:r>
            <a:endParaRPr b="1">
              <a:solidFill>
                <a:srgbClr val="24428D"/>
              </a:solidFill>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b="1">
              <a:latin typeface="Yekan Bakh" panose="00000500000000000000" pitchFamily="50" charset="-78"/>
              <a:cs typeface="Yekan Bakh" panose="00000500000000000000" pitchFamily="50" charset="-78"/>
            </a:endParaRPr>
          </a:p>
          <a:p>
            <a:pPr marL="0" lvl="0" indent="0" algn="r">
              <a:spcBef>
                <a:spcPts val="0"/>
              </a:spcBef>
              <a:spcAft>
                <a:spcPts val="0"/>
              </a:spcAft>
              <a:buNone/>
            </a:pPr>
            <a:r>
              <a:rPr lang="en" b="1">
                <a:latin typeface="Yekan Bakh" panose="00000500000000000000" pitchFamily="50" charset="-78"/>
                <a:cs typeface="Yekan Bakh" panose="00000500000000000000" pitchFamily="50" charset="-78"/>
              </a:rPr>
              <a:t>حاشیه سود = (قیمت فروش - هزینه‌ها) / قیمت فروش</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هزینه‌ها شامل:</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a:latin typeface="Yekan Bakh" panose="00000500000000000000" pitchFamily="50" charset="-78"/>
                <a:cs typeface="Yekan Bakh" panose="00000500000000000000" pitchFamily="50" charset="-78"/>
              </a:rPr>
              <a:t>1.</a:t>
            </a:r>
            <a:r>
              <a:rPr lang="en">
                <a:latin typeface="Yekan Bakh" panose="00000500000000000000" pitchFamily="50" charset="-78"/>
                <a:cs typeface="Yekan Bakh" panose="00000500000000000000" pitchFamily="50" charset="-78"/>
              </a:rPr>
              <a:t> قیمت خرید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بورس/واردات</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a:latin typeface="Yekan Bakh" panose="00000500000000000000" pitchFamily="50" charset="-78"/>
                <a:cs typeface="Yekan Bakh" panose="00000500000000000000" pitchFamily="50" charset="-78"/>
              </a:rPr>
              <a:t>2.</a:t>
            </a:r>
            <a:r>
              <a:rPr lang="en">
                <a:latin typeface="Yekan Bakh" panose="00000500000000000000" pitchFamily="50" charset="-78"/>
                <a:cs typeface="Yekan Bakh" panose="00000500000000000000" pitchFamily="50" charset="-78"/>
              </a:rPr>
              <a:t> هزینه‌های گمرکی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5-20% بسته به نوع</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a:latin typeface="Yekan Bakh" panose="00000500000000000000" pitchFamily="50" charset="-78"/>
                <a:cs typeface="Yekan Bakh" panose="00000500000000000000" pitchFamily="50" charset="-78"/>
              </a:rPr>
              <a:t>3.</a:t>
            </a:r>
            <a:r>
              <a:rPr lang="en">
                <a:latin typeface="Yekan Bakh" panose="00000500000000000000" pitchFamily="50" charset="-78"/>
                <a:cs typeface="Yekan Bakh" panose="00000500000000000000" pitchFamily="50" charset="-78"/>
              </a:rPr>
              <a:t> حمل و نقل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50-150 هزار تومان/تن</a:t>
            </a:r>
            <a:r>
              <a:rPr lang="fa-IR">
                <a:latin typeface="Yekan Bakh" panose="00000500000000000000" pitchFamily="50" charset="-78"/>
                <a:cs typeface="Yekan Bakh" panose="00000500000000000000" pitchFamily="50" charset="-78"/>
              </a:rPr>
              <a:t>)</a:t>
            </a:r>
          </a:p>
          <a:p>
            <a:pPr marL="0" lvl="0" indent="0" algn="r" rtl="1">
              <a:spcBef>
                <a:spcPts val="0"/>
              </a:spcBef>
              <a:spcAft>
                <a:spcPts val="0"/>
              </a:spcAft>
              <a:buNone/>
            </a:pPr>
            <a:r>
              <a:rPr lang="fa-IR">
                <a:latin typeface="Yekan Bakh" panose="00000500000000000000" pitchFamily="50" charset="-78"/>
                <a:cs typeface="Yekan Bakh" panose="00000500000000000000" pitchFamily="50" charset="-78"/>
              </a:rPr>
              <a:t>4. انبارداری (ماهانه 20 هزار تومان/تن)</a:t>
            </a:r>
          </a:p>
          <a:p>
            <a:pPr marL="0" lvl="0" indent="0" algn="r" rtl="1">
              <a:spcBef>
                <a:spcPts val="0"/>
              </a:spcBef>
              <a:spcAft>
                <a:spcPts val="0"/>
              </a:spcAft>
              <a:buNone/>
            </a:pPr>
            <a:r>
              <a:rPr lang="fa-IR">
                <a:latin typeface="Yekan Bakh" panose="00000500000000000000" pitchFamily="50" charset="-78"/>
                <a:cs typeface="Yekan Bakh" panose="00000500000000000000" pitchFamily="50" charset="-78"/>
              </a:rPr>
              <a:t>5.</a:t>
            </a:r>
            <a:r>
              <a:rPr lang="en">
                <a:latin typeface="Yekan Bakh" panose="00000500000000000000" pitchFamily="50" charset="-78"/>
                <a:cs typeface="Yekan Bakh" panose="00000500000000000000" pitchFamily="50" charset="-78"/>
              </a:rPr>
              <a:t> هزینه مالی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نرخ تسهیلات 18-23%</a:t>
            </a:r>
            <a:r>
              <a:rPr lang="fa-IR">
                <a:latin typeface="Yekan Bakh" panose="00000500000000000000" pitchFamily="50" charset="-78"/>
                <a:cs typeface="Yekan Bakh" panose="00000500000000000000" pitchFamily="50" charset="-78"/>
              </a:rPr>
              <a:t>)</a:t>
            </a:r>
          </a:p>
          <a:p>
            <a:pPr marL="0" lvl="0" indent="0" algn="r" rtl="1">
              <a:spcBef>
                <a:spcPts val="0"/>
              </a:spcBef>
              <a:spcAft>
                <a:spcPts val="0"/>
              </a:spcAft>
              <a:buNone/>
            </a:pPr>
            <a:r>
              <a:rPr lang="fa-IR">
                <a:latin typeface="Yekan Bakh" panose="00000500000000000000" pitchFamily="50" charset="-78"/>
                <a:cs typeface="Yekan Bakh" panose="00000500000000000000" pitchFamily="50" charset="-78"/>
              </a:rPr>
              <a:t>6.</a:t>
            </a:r>
            <a:r>
              <a:rPr lang="en">
                <a:latin typeface="Yekan Bakh" panose="00000500000000000000" pitchFamily="50" charset="-78"/>
                <a:cs typeface="Yekan Bakh" panose="00000500000000000000" pitchFamily="50" charset="-78"/>
              </a:rPr>
              <a:t>کارمزد بورس (0.5%)</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Live Dashboard:</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حاشیه سود هر محصول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ورق، میلگرد، تیرآهن</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مقایسه قیمت بورس vs بازار آزاد</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Break-even point برای هر محموله وارداتی</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تحلیل سودآوری مشتریان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حجمی vs خرد</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p:txBody>
      </p:sp>
      <p:pic>
        <p:nvPicPr>
          <p:cNvPr id="6" name="Graphic 5">
            <a:extLst>
              <a:ext uri="{FF2B5EF4-FFF2-40B4-BE49-F238E27FC236}">
                <a16:creationId xmlns:a16="http://schemas.microsoft.com/office/drawing/2014/main" id="{7F120459-12BE-7FD7-A8EC-0295C4138F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 name="Google Shape;223;p39">
            <a:extLst>
              <a:ext uri="{FF2B5EF4-FFF2-40B4-BE49-F238E27FC236}">
                <a16:creationId xmlns:a16="http://schemas.microsoft.com/office/drawing/2014/main" id="{E2D3FC16-72D9-1494-E2DB-6FE9554DBAE8}"/>
              </a:ext>
            </a:extLst>
          </p:cNvPr>
          <p:cNvPicPr preferRelativeResize="0"/>
          <p:nvPr/>
        </p:nvPicPr>
        <p:blipFill rotWithShape="1">
          <a:blip r:embed="rId3">
            <a:alphaModFix/>
          </a:blip>
          <a:srcRect/>
          <a:stretch/>
        </p:blipFill>
        <p:spPr>
          <a:xfrm rot="5400000">
            <a:off x="1387958" y="-1323966"/>
            <a:ext cx="6368083" cy="9184196"/>
          </a:xfrm>
          <a:prstGeom prst="rect">
            <a:avLst/>
          </a:prstGeom>
          <a:noFill/>
          <a:ln>
            <a:noFill/>
          </a:ln>
        </p:spPr>
      </p:pic>
      <p:sp>
        <p:nvSpPr>
          <p:cNvPr id="289" name="Google Shape;289;p49"/>
          <p:cNvSpPr txBox="1"/>
          <p:nvPr/>
        </p:nvSpPr>
        <p:spPr>
          <a:xfrm>
            <a:off x="4954493" y="182602"/>
            <a:ext cx="3938495" cy="4493508"/>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تأمین‌کنندگان کلیدی:</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کارخانجات داخلی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از طریق بورس</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تریدرهای بین‌المللی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واردات</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واسطه‌های داخلی </a:t>
            </a:r>
            <a:r>
              <a:rPr lang="fa-IR">
                <a:latin typeface="Yekan Bakh" panose="00000500000000000000" pitchFamily="50" charset="-78"/>
                <a:cs typeface="Yekan Bakh" panose="00000500000000000000" pitchFamily="50" charset="-78"/>
              </a:rPr>
              <a:t>(</a:t>
            </a:r>
            <a:r>
              <a:rPr lang="en">
                <a:latin typeface="Yekan Bakh" panose="00000500000000000000" pitchFamily="50" charset="-78"/>
                <a:cs typeface="Yekan Bakh" panose="00000500000000000000" pitchFamily="50" charset="-78"/>
              </a:rPr>
              <a:t>بازار آزاد</a:t>
            </a:r>
            <a:r>
              <a:rPr lang="fa-IR">
                <a:latin typeface="Yekan Bakh" panose="00000500000000000000" pitchFamily="50" charset="-78"/>
                <a:cs typeface="Yekan Bakh" panose="00000500000000000000" pitchFamily="50" charset="-78"/>
              </a:rPr>
              <a:t>)</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solidFill>
                  <a:srgbClr val="24428D"/>
                </a:solidFill>
                <a:latin typeface="Yekan Bakh" panose="00000500000000000000" pitchFamily="50" charset="-78"/>
                <a:cs typeface="Yekan Bakh" panose="00000500000000000000" pitchFamily="50" charset="-78"/>
              </a:rPr>
              <a:t>ماتریس ریسک تخصصی</a:t>
            </a:r>
            <a:endParaRPr b="1">
              <a:solidFill>
                <a:srgbClr val="24428D"/>
              </a:solidFill>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برای تأمین‌کنندگان بورسی:</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عدم عرضه کافی (30%)</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تغییر قوانین عرضه (25%)</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نوسان قیمت پایه (45%)</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b="1">
                <a:latin typeface="Yekan Bakh" panose="00000500000000000000" pitchFamily="50" charset="-78"/>
                <a:cs typeface="Yekan Bakh" panose="00000500000000000000" pitchFamily="50" charset="-78"/>
              </a:rPr>
              <a:t>برای تأمین‌کنندگان خارجی:</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تحریم/مسدودی (35%)</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نوسان ارز (30%)</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کیفیت/استاندارد (20%)</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ریسک لجستیک (15%)</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p:txBody>
      </p:sp>
      <p:sp>
        <p:nvSpPr>
          <p:cNvPr id="4" name="TextBox 3">
            <a:extLst>
              <a:ext uri="{FF2B5EF4-FFF2-40B4-BE49-F238E27FC236}">
                <a16:creationId xmlns:a16="http://schemas.microsoft.com/office/drawing/2014/main" id="{8C79BA94-61F2-91EB-2852-1DE045E559FA}"/>
              </a:ext>
            </a:extLst>
          </p:cNvPr>
          <p:cNvSpPr txBox="1"/>
          <p:nvPr/>
        </p:nvSpPr>
        <p:spPr>
          <a:xfrm>
            <a:off x="522631" y="338303"/>
            <a:ext cx="4297082" cy="677108"/>
          </a:xfrm>
          <a:prstGeom prst="rect">
            <a:avLst/>
          </a:prstGeom>
          <a:noFill/>
        </p:spPr>
        <p:txBody>
          <a:bodyPr wrap="square" rtlCol="1">
            <a:spAutoFit/>
          </a:bodyPr>
          <a:lstStyle/>
          <a:p>
            <a:r>
              <a:rPr lang="en-GB" sz="1800">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Use Case </a:t>
            </a:r>
            <a:r>
              <a:rPr lang="en-GB" sz="2000">
                <a:solidFill>
                  <a:srgbClr val="24428D"/>
                </a:solidFill>
                <a:latin typeface="Diba" panose="01000504000000020004" pitchFamily="2" charset="-78"/>
                <a:ea typeface="Diba" panose="01000504000000020004" pitchFamily="2" charset="-78"/>
                <a:cs typeface="Diba" panose="01000504000000020004" pitchFamily="2" charset="-78"/>
              </a:rPr>
              <a:t>4</a:t>
            </a:r>
            <a:r>
              <a:rPr lang="en-GB" sz="1800">
                <a:solidFill>
                  <a:srgbClr val="24428D"/>
                </a:solidFill>
                <a:latin typeface="Diba" panose="01000504000000020004" pitchFamily="2" charset="-78"/>
                <a:ea typeface="Diba" panose="01000504000000020004" pitchFamily="2" charset="-78"/>
                <a:cs typeface="Diba" panose="01000504000000020004" pitchFamily="2" charset="-78"/>
              </a:rPr>
              <a:t>: </a:t>
            </a:r>
            <a:r>
              <a:rPr lang="fa-IR" sz="1800">
                <a:solidFill>
                  <a:srgbClr val="24428D"/>
                </a:solidFill>
                <a:latin typeface="Diba" panose="01000504000000020004" pitchFamily="2" charset="-78"/>
                <a:ea typeface="Diba" panose="01000504000000020004" pitchFamily="2" charset="-78"/>
                <a:cs typeface="Diba" panose="01000504000000020004" pitchFamily="2" charset="-78"/>
              </a:rPr>
              <a:t>ارزیابی ریسک تأمین‌کنندگان</a:t>
            </a:r>
          </a:p>
          <a:p>
            <a:endParaRPr lang="fa-IR" sz="1800"/>
          </a:p>
        </p:txBody>
      </p:sp>
      <p:sp>
        <p:nvSpPr>
          <p:cNvPr id="5" name="TextBox 4">
            <a:extLst>
              <a:ext uri="{FF2B5EF4-FFF2-40B4-BE49-F238E27FC236}">
                <a16:creationId xmlns:a16="http://schemas.microsoft.com/office/drawing/2014/main" id="{5210B2C1-3746-F096-3186-5B4806601FF8}"/>
              </a:ext>
            </a:extLst>
          </p:cNvPr>
          <p:cNvSpPr txBox="1"/>
          <p:nvPr/>
        </p:nvSpPr>
        <p:spPr>
          <a:xfrm>
            <a:off x="576418" y="1556087"/>
            <a:ext cx="4243295" cy="2031325"/>
          </a:xfrm>
          <a:prstGeom prst="rect">
            <a:avLst/>
          </a:prstGeom>
          <a:noFill/>
        </p:spPr>
        <p:txBody>
          <a:bodyPr wrap="square" rtlCol="1">
            <a:spAutoFit/>
          </a:bodyPr>
          <a:lstStyle/>
          <a:p>
            <a:pPr lvl="0" rtl="1"/>
            <a:r>
              <a:rPr lang="fa-IR" b="1">
                <a:solidFill>
                  <a:schemeClr val="bg2"/>
                </a:solidFill>
                <a:latin typeface="Yekan Bakh" panose="00000500000000000000" pitchFamily="50" charset="-78"/>
                <a:cs typeface="Yekan Bakh" panose="00000500000000000000" pitchFamily="50" charset="-78"/>
              </a:rPr>
              <a:t>برای واسطه‌های داخلی</a:t>
            </a:r>
          </a:p>
          <a:p>
            <a:pPr lvl="0" rtl="1"/>
            <a:r>
              <a:rPr lang="fa-IR">
                <a:latin typeface="Yekan Bakh" panose="00000500000000000000" pitchFamily="50" charset="-78"/>
                <a:cs typeface="Yekan Bakh" panose="00000500000000000000" pitchFamily="50" charset="-78"/>
              </a:rPr>
              <a:t>ریسک اعتباری (40%)</a:t>
            </a:r>
          </a:p>
          <a:p>
            <a:pPr lvl="0" rtl="1"/>
            <a:r>
              <a:rPr lang="fa-IR">
                <a:latin typeface="Yekan Bakh" panose="00000500000000000000" pitchFamily="50" charset="-78"/>
                <a:cs typeface="Yekan Bakh" panose="00000500000000000000" pitchFamily="50" charset="-78"/>
              </a:rPr>
              <a:t>ریسک کیفیت (25%)</a:t>
            </a:r>
          </a:p>
          <a:p>
            <a:pPr lvl="0" rtl="1"/>
            <a:r>
              <a:rPr lang="fa-IR">
                <a:latin typeface="Yekan Bakh" panose="00000500000000000000" pitchFamily="50" charset="-78"/>
                <a:cs typeface="Yekan Bakh" panose="00000500000000000000" pitchFamily="50" charset="-78"/>
              </a:rPr>
              <a:t>ریسک قیمت (35%)</a:t>
            </a:r>
          </a:p>
          <a:p>
            <a:pPr lvl="0" rtl="1"/>
            <a:endParaRPr lang="fa-IR">
              <a:latin typeface="Yekan Bakh" panose="00000500000000000000" pitchFamily="50" charset="-78"/>
              <a:cs typeface="Yekan Bakh" panose="00000500000000000000" pitchFamily="50" charset="-78"/>
            </a:endParaRPr>
          </a:p>
          <a:p>
            <a:pPr lvl="0" rtl="1"/>
            <a:r>
              <a:rPr lang="fa-IR" b="1">
                <a:solidFill>
                  <a:srgbClr val="F46524"/>
                </a:solidFill>
                <a:latin typeface="Yekan Bakh" panose="00000500000000000000" pitchFamily="50" charset="-78"/>
                <a:cs typeface="Yekan Bakh" panose="00000500000000000000" pitchFamily="50" charset="-78"/>
              </a:rPr>
              <a:t>سیستم هشدار</a:t>
            </a:r>
            <a:endParaRPr lang="fa-IR">
              <a:solidFill>
                <a:srgbClr val="F46524"/>
              </a:solidFill>
              <a:latin typeface="Yekan Bakh" panose="00000500000000000000" pitchFamily="50" charset="-78"/>
              <a:cs typeface="Yekan Bakh" panose="00000500000000000000" pitchFamily="50" charset="-78"/>
            </a:endParaRPr>
          </a:p>
          <a:p>
            <a:pPr lvl="0" algn="l"/>
            <a:r>
              <a:rPr lang="en-GB">
                <a:latin typeface="Yekan Bakh" panose="00000500000000000000" pitchFamily="50" charset="-78"/>
                <a:cs typeface="Yekan Bakh" panose="00000500000000000000" pitchFamily="50" charset="-78"/>
              </a:rPr>
              <a:t>Alert 1: </a:t>
            </a:r>
            <a:r>
              <a:rPr lang="fa-IR">
                <a:latin typeface="Yekan Bakh" panose="00000500000000000000" pitchFamily="50" charset="-78"/>
                <a:cs typeface="Yekan Bakh" panose="00000500000000000000" pitchFamily="50" charset="-78"/>
              </a:rPr>
              <a:t>تأمین‌کننده 20% بالاتر از میانگین بازار</a:t>
            </a:r>
          </a:p>
          <a:p>
            <a:pPr lvl="0" algn="l"/>
            <a:r>
              <a:rPr lang="en-GB">
                <a:latin typeface="Yekan Bakh" panose="00000500000000000000" pitchFamily="50" charset="-78"/>
                <a:cs typeface="Yekan Bakh" panose="00000500000000000000" pitchFamily="50" charset="-78"/>
              </a:rPr>
              <a:t>Alert 2: </a:t>
            </a:r>
            <a:r>
              <a:rPr lang="fa-IR">
                <a:latin typeface="Yekan Bakh" panose="00000500000000000000" pitchFamily="50" charset="-78"/>
                <a:cs typeface="Yekan Bakh" panose="00000500000000000000" pitchFamily="50" charset="-78"/>
              </a:rPr>
              <a:t>تأخیر بیش از 7 روز در تحویل</a:t>
            </a:r>
          </a:p>
          <a:p>
            <a:pPr lvl="0" algn="l"/>
            <a:r>
              <a:rPr lang="en-GB">
                <a:latin typeface="Yekan Bakh" panose="00000500000000000000" pitchFamily="50" charset="-78"/>
                <a:cs typeface="Yekan Bakh" panose="00000500000000000000" pitchFamily="50" charset="-78"/>
              </a:rPr>
              <a:t>Alert 3: </a:t>
            </a:r>
            <a:r>
              <a:rPr lang="fa-IR">
                <a:latin typeface="Yekan Bakh" panose="00000500000000000000" pitchFamily="50" charset="-78"/>
                <a:cs typeface="Yekan Bakh" panose="00000500000000000000" pitchFamily="50" charset="-78"/>
              </a:rPr>
              <a:t>تغییر شرایط پرداخت</a:t>
            </a:r>
            <a:endParaRPr lang="fa-IR"/>
          </a:p>
        </p:txBody>
      </p:sp>
      <p:pic>
        <p:nvPicPr>
          <p:cNvPr id="6" name="Graphic 5">
            <a:extLst>
              <a:ext uri="{FF2B5EF4-FFF2-40B4-BE49-F238E27FC236}">
                <a16:creationId xmlns:a16="http://schemas.microsoft.com/office/drawing/2014/main" id="{273D59B3-292B-5004-C764-DC107F3603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4" name="Google Shape;223;p39">
            <a:extLst>
              <a:ext uri="{FF2B5EF4-FFF2-40B4-BE49-F238E27FC236}">
                <a16:creationId xmlns:a16="http://schemas.microsoft.com/office/drawing/2014/main" id="{EF429DEE-56E7-78EE-7822-A568451ADD4E}"/>
              </a:ext>
            </a:extLst>
          </p:cNvPr>
          <p:cNvPicPr preferRelativeResize="0"/>
          <p:nvPr/>
        </p:nvPicPr>
        <p:blipFill rotWithShape="1">
          <a:blip r:embed="rId3">
            <a:alphaModFix/>
          </a:blip>
          <a:srcRect/>
          <a:stretch/>
        </p:blipFill>
        <p:spPr>
          <a:xfrm rot="5400000">
            <a:off x="1387958" y="-1306037"/>
            <a:ext cx="6368083" cy="9184196"/>
          </a:xfrm>
          <a:prstGeom prst="rect">
            <a:avLst/>
          </a:prstGeom>
          <a:noFill/>
          <a:ln>
            <a:noFill/>
          </a:ln>
        </p:spPr>
      </p:pic>
      <p:sp>
        <p:nvSpPr>
          <p:cNvPr id="294" name="Google Shape;294;p50"/>
          <p:cNvSpPr txBox="1"/>
          <p:nvPr/>
        </p:nvSpPr>
        <p:spPr>
          <a:xfrm>
            <a:off x="4165601" y="1145080"/>
            <a:ext cx="4536140" cy="2554515"/>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endParaRPr lang="fa-I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b="1">
                <a:latin typeface="Yekan Bakh" panose="00000500000000000000" pitchFamily="50" charset="-78"/>
                <a:cs typeface="Yekan Bakh" panose="00000500000000000000" pitchFamily="50" charset="-78"/>
              </a:rPr>
              <a:t>پروفایل مشتریان فولاد:</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30% پروژه‌های عمرانی بزرگ</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45% کارخانجات و صنایع تبدیلی</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25% توزیع‌کنندگان منطقه‌ای</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lang="fa-IR">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b="1">
                <a:latin typeface="Yekan Bakh" panose="00000500000000000000" pitchFamily="50" charset="-78"/>
                <a:cs typeface="Yekan Bakh" panose="00000500000000000000" pitchFamily="50" charset="-78"/>
              </a:rPr>
              <a:t>اقدامات پیشگیرانه:</a:t>
            </a:r>
            <a:endParaRPr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تغییر به فروش نقدی برای risk_score &gt; 70</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درخواست ضمانت‌نامه برای score 50-70</a:t>
            </a:r>
            <a:endParaRPr>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a:latin typeface="Yekan Bakh" panose="00000500000000000000" pitchFamily="50" charset="-78"/>
                <a:cs typeface="Yekan Bakh" panose="00000500000000000000" pitchFamily="50" charset="-78"/>
              </a:rPr>
              <a:t>افزایش سقف اعتباری برای score &lt; 30</a:t>
            </a:r>
            <a:endParaRPr>
              <a:latin typeface="Yekan Bakh" panose="00000500000000000000" pitchFamily="50" charset="-78"/>
              <a:cs typeface="Yekan Bakh" panose="00000500000000000000" pitchFamily="50" charset="-78"/>
            </a:endParaRPr>
          </a:p>
        </p:txBody>
      </p:sp>
      <p:sp>
        <p:nvSpPr>
          <p:cNvPr id="2" name="TextBox 1">
            <a:extLst>
              <a:ext uri="{FF2B5EF4-FFF2-40B4-BE49-F238E27FC236}">
                <a16:creationId xmlns:a16="http://schemas.microsoft.com/office/drawing/2014/main" id="{AA0F443D-4CC4-DE7E-96A0-A5970FDF6CC2}"/>
              </a:ext>
            </a:extLst>
          </p:cNvPr>
          <p:cNvSpPr txBox="1"/>
          <p:nvPr/>
        </p:nvSpPr>
        <p:spPr>
          <a:xfrm>
            <a:off x="5259294" y="361940"/>
            <a:ext cx="3538071" cy="523220"/>
          </a:xfrm>
          <a:prstGeom prst="rect">
            <a:avLst/>
          </a:prstGeom>
          <a:noFill/>
        </p:spPr>
        <p:txBody>
          <a:bodyPr wrap="square" rtlCol="1">
            <a:spAutoFit/>
          </a:bodyPr>
          <a:lstStyle/>
          <a:p>
            <a:pPr algn="r" rtl="1"/>
            <a:r>
              <a:rPr lang="en" b="1">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Use Case 5: </a:t>
            </a:r>
            <a:r>
              <a:rPr lang="fa-IR">
                <a:solidFill>
                  <a:srgbClr val="24428D"/>
                </a:solidFill>
                <a:latin typeface="Diba" panose="01000504000000020004" pitchFamily="2" charset="-78"/>
                <a:ea typeface="Diba" panose="01000504000000020004" pitchFamily="2" charset="-78"/>
                <a:cs typeface="Diba" panose="01000504000000020004" pitchFamily="2" charset="-78"/>
              </a:rPr>
              <a:t>پیش‌بینی </a:t>
            </a:r>
            <a:r>
              <a:rPr lang="en-GB" b="1">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Default</a:t>
            </a:r>
            <a:r>
              <a:rPr lang="en-GB">
                <a:solidFill>
                  <a:srgbClr val="24428D"/>
                </a:solidFill>
                <a:latin typeface="HelveNueThin" pitchFamily="2" charset="0"/>
                <a:ea typeface="Diba" panose="01000504000000020004" pitchFamily="2" charset="-78"/>
                <a:cs typeface="Diba" panose="01000504000000020004" pitchFamily="2" charset="-78"/>
              </a:rPr>
              <a:t> </a:t>
            </a:r>
            <a:r>
              <a:rPr lang="fa-IR">
                <a:solidFill>
                  <a:srgbClr val="24428D"/>
                </a:solidFill>
                <a:latin typeface="Diba" panose="01000504000000020004" pitchFamily="2" charset="-78"/>
                <a:ea typeface="Diba" panose="01000504000000020004" pitchFamily="2" charset="-78"/>
                <a:cs typeface="Diba" panose="01000504000000020004" pitchFamily="2" charset="-78"/>
              </a:rPr>
              <a:t>مشتریان</a:t>
            </a:r>
          </a:p>
          <a:p>
            <a:pPr algn="r" rtl="1"/>
            <a:endParaRPr lang="fa-IR"/>
          </a:p>
        </p:txBody>
      </p:sp>
      <p:sp>
        <p:nvSpPr>
          <p:cNvPr id="3" name="TextBox 2">
            <a:extLst>
              <a:ext uri="{FF2B5EF4-FFF2-40B4-BE49-F238E27FC236}">
                <a16:creationId xmlns:a16="http://schemas.microsoft.com/office/drawing/2014/main" id="{3100ECF5-8503-6DA6-23D5-C7B8E721EA58}"/>
              </a:ext>
            </a:extLst>
          </p:cNvPr>
          <p:cNvSpPr txBox="1"/>
          <p:nvPr/>
        </p:nvSpPr>
        <p:spPr>
          <a:xfrm>
            <a:off x="567765" y="908424"/>
            <a:ext cx="3753224" cy="3231654"/>
          </a:xfrm>
          <a:prstGeom prst="rect">
            <a:avLst/>
          </a:prstGeom>
          <a:noFill/>
        </p:spPr>
        <p:txBody>
          <a:bodyPr wrap="square" rtlCol="1">
            <a:spAutoFit/>
          </a:bodyPr>
          <a:lstStyle/>
          <a:p>
            <a:endParaRPr lang="en" sz="1200"/>
          </a:p>
          <a:p>
            <a:r>
              <a:rPr lang="en" sz="1200">
                <a:solidFill>
                  <a:srgbClr val="24428D"/>
                </a:solidFill>
                <a:latin typeface="Diba" panose="01000504000000020004" pitchFamily="2" charset="-78"/>
                <a:ea typeface="Diba" panose="01000504000000020004" pitchFamily="2" charset="-78"/>
                <a:cs typeface="Diba" panose="01000504000000020004" pitchFamily="2" charset="-78"/>
              </a:rPr>
              <a:t>مدل پیش‌بینی مخصوص</a:t>
            </a:r>
          </a:p>
          <a:p>
            <a:r>
              <a:rPr lang="en-US" sz="1200"/>
              <a:t>Risk Factors for Steel Industry</a:t>
            </a:r>
          </a:p>
          <a:p>
            <a:pPr lvl="0"/>
            <a:r>
              <a:rPr lang="en-US" sz="1200"/>
              <a:t>risk_score = calculate_risk</a:t>
            </a:r>
          </a:p>
          <a:p>
            <a:pPr lvl="0"/>
            <a:r>
              <a:rPr lang="en-US" sz="1200"/>
              <a:t>payment_history: </a:t>
            </a:r>
          </a:p>
          <a:p>
            <a:pPr lvl="0"/>
            <a:r>
              <a:rPr lang="en-US" sz="1200"/>
              <a:t>weight: 0.35</a:t>
            </a:r>
          </a:p>
          <a:p>
            <a:pPr lvl="0"/>
            <a:r>
              <a:rPr lang="en-US" sz="1200"/>
              <a:t>factors: ['check_bounce_rate, average_delay</a:t>
            </a:r>
          </a:p>
          <a:p>
            <a:pPr lvl="0"/>
            <a:r>
              <a:rPr lang="en-US" sz="1200"/>
              <a:t>order_pattern:</a:t>
            </a:r>
          </a:p>
          <a:p>
            <a:pPr lvl="0"/>
            <a:r>
              <a:rPr lang="en-US" sz="1200"/>
              <a:t>weight: 0.25,</a:t>
            </a:r>
          </a:p>
          <a:p>
            <a:pPr lvl="0"/>
            <a:r>
              <a:rPr lang="en-US" sz="1200"/>
              <a:t>factors: frequency_change, volume_reduction</a:t>
            </a:r>
          </a:p>
          <a:p>
            <a:pPr lvl="0"/>
            <a:r>
              <a:rPr lang="en-US" sz="1200"/>
              <a:t>market_indicators:</a:t>
            </a:r>
          </a:p>
          <a:p>
            <a:pPr lvl="0"/>
            <a:r>
              <a:rPr lang="en-US" sz="1200"/>
              <a:t>weight: 0.20,</a:t>
            </a:r>
          </a:p>
          <a:p>
            <a:pPr lvl="0"/>
            <a:r>
              <a:rPr lang="en-US" sz="1200"/>
              <a:t>factors:construction_permits, cement_sales</a:t>
            </a:r>
          </a:p>
          <a:p>
            <a:pPr lvl="0"/>
            <a:r>
              <a:rPr lang="en-US" sz="1200"/>
              <a:t>financial_health’:</a:t>
            </a:r>
          </a:p>
          <a:p>
            <a:pPr lvl="0"/>
            <a:r>
              <a:rPr lang="en-US" sz="1200"/>
              <a:t>weight: 0.20,</a:t>
            </a:r>
          </a:p>
          <a:p>
            <a:pPr lvl="0"/>
            <a:r>
              <a:rPr lang="en-US" sz="1200"/>
              <a:t>Factors: credit_report, bank_guarantees</a:t>
            </a:r>
          </a:p>
          <a:p>
            <a:endParaRPr lang="fa-IR" sz="1200"/>
          </a:p>
        </p:txBody>
      </p:sp>
      <p:pic>
        <p:nvPicPr>
          <p:cNvPr id="6" name="Graphic 5">
            <a:extLst>
              <a:ext uri="{FF2B5EF4-FFF2-40B4-BE49-F238E27FC236}">
                <a16:creationId xmlns:a16="http://schemas.microsoft.com/office/drawing/2014/main" id="{6838A275-27BF-5064-82F2-F2C2A4754F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3" name="Google Shape;153;p29">
            <a:extLst>
              <a:ext uri="{FF2B5EF4-FFF2-40B4-BE49-F238E27FC236}">
                <a16:creationId xmlns:a16="http://schemas.microsoft.com/office/drawing/2014/main" id="{92826688-D156-271F-29C0-D0AC0165794A}"/>
              </a:ext>
            </a:extLst>
          </p:cNvPr>
          <p:cNvPicPr preferRelativeResize="0"/>
          <p:nvPr/>
        </p:nvPicPr>
        <p:blipFill rotWithShape="1">
          <a:blip r:embed="rId3">
            <a:alphaModFix/>
          </a:blip>
          <a:srcRect/>
          <a:stretch/>
        </p:blipFill>
        <p:spPr>
          <a:xfrm rot="5400000">
            <a:off x="1367861" y="-1408057"/>
            <a:ext cx="6368082" cy="9184196"/>
          </a:xfrm>
          <a:prstGeom prst="rect">
            <a:avLst/>
          </a:prstGeom>
          <a:noFill/>
          <a:ln>
            <a:noFill/>
          </a:ln>
        </p:spPr>
      </p:pic>
      <p:sp>
        <p:nvSpPr>
          <p:cNvPr id="139" name="Google Shape;139;p27"/>
          <p:cNvSpPr txBox="1"/>
          <p:nvPr/>
        </p:nvSpPr>
        <p:spPr>
          <a:xfrm>
            <a:off x="2357700" y="1311470"/>
            <a:ext cx="4428600" cy="15519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 sz="4200">
                <a:solidFill>
                  <a:srgbClr val="24428D"/>
                </a:solidFill>
                <a:latin typeface="Diba" panose="01000504000000020004" pitchFamily="2" charset="-78"/>
                <a:ea typeface="Diba" panose="01000504000000020004" pitchFamily="2" charset="-78"/>
                <a:cs typeface="Diba" panose="01000504000000020004" pitchFamily="2" charset="-78"/>
                <a:sym typeface="Lato"/>
              </a:rPr>
              <a:t>بخش اول</a:t>
            </a:r>
            <a:endParaRPr sz="42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a:p>
            <a:pPr marL="0" lvl="0" indent="0" algn="ctr" rtl="1">
              <a:spcBef>
                <a:spcPts val="0"/>
              </a:spcBef>
              <a:spcAft>
                <a:spcPts val="0"/>
              </a:spcAft>
              <a:buNone/>
            </a:pPr>
            <a:r>
              <a:rPr lang="en" sz="4200">
                <a:solidFill>
                  <a:srgbClr val="F46524"/>
                </a:solidFill>
                <a:latin typeface="Diba" panose="01000504000000020004" pitchFamily="2" charset="-78"/>
                <a:ea typeface="Diba" panose="01000504000000020004" pitchFamily="2" charset="-78"/>
                <a:cs typeface="Diba" panose="01000504000000020004" pitchFamily="2" charset="-78"/>
                <a:sym typeface="Lato"/>
              </a:rPr>
              <a:t>مقدمه</a:t>
            </a:r>
            <a:endParaRPr sz="4200">
              <a:solidFill>
                <a:srgbClr val="F46524"/>
              </a:solidFill>
              <a:latin typeface="Diba" panose="01000504000000020004" pitchFamily="2" charset="-78"/>
              <a:ea typeface="Diba" panose="01000504000000020004" pitchFamily="2" charset="-78"/>
              <a:cs typeface="Diba" panose="01000504000000020004" pitchFamily="2" charset="-78"/>
              <a:sym typeface="Lato"/>
            </a:endParaRPr>
          </a:p>
        </p:txBody>
      </p:sp>
      <p:pic>
        <p:nvPicPr>
          <p:cNvPr id="4" name="Graphic 3">
            <a:extLst>
              <a:ext uri="{FF2B5EF4-FFF2-40B4-BE49-F238E27FC236}">
                <a16:creationId xmlns:a16="http://schemas.microsoft.com/office/drawing/2014/main" id="{DB1E2EA8-CF43-26D2-50A4-9F242084F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10" name="Google Shape;223;p39">
            <a:extLst>
              <a:ext uri="{FF2B5EF4-FFF2-40B4-BE49-F238E27FC236}">
                <a16:creationId xmlns:a16="http://schemas.microsoft.com/office/drawing/2014/main" id="{655EC3D9-6025-C1E0-11A2-43B43B925858}"/>
              </a:ext>
            </a:extLst>
          </p:cNvPr>
          <p:cNvPicPr preferRelativeResize="0"/>
          <p:nvPr/>
        </p:nvPicPr>
        <p:blipFill rotWithShape="1">
          <a:blip r:embed="rId3">
            <a:alphaModFix/>
          </a:blip>
          <a:srcRect/>
          <a:stretch/>
        </p:blipFill>
        <p:spPr>
          <a:xfrm rot="5400000">
            <a:off x="1387958" y="-1306037"/>
            <a:ext cx="6368083" cy="9184196"/>
          </a:xfrm>
          <a:prstGeom prst="rect">
            <a:avLst/>
          </a:prstGeom>
          <a:noFill/>
          <a:ln>
            <a:noFill/>
          </a:ln>
        </p:spPr>
      </p:pic>
      <p:pic>
        <p:nvPicPr>
          <p:cNvPr id="4" name="Picture 3">
            <a:extLst>
              <a:ext uri="{FF2B5EF4-FFF2-40B4-BE49-F238E27FC236}">
                <a16:creationId xmlns:a16="http://schemas.microsoft.com/office/drawing/2014/main" id="{CCD42EFC-C77F-368F-7DA7-F0E35F5DAEF5}"/>
              </a:ext>
            </a:extLst>
          </p:cNvPr>
          <p:cNvPicPr>
            <a:picLocks noChangeAspect="1"/>
          </p:cNvPicPr>
          <p:nvPr/>
        </p:nvPicPr>
        <p:blipFill>
          <a:blip r:embed="rId4"/>
          <a:srcRect l="53138" t="23936" r="15228" b="40624"/>
          <a:stretch>
            <a:fillRect/>
          </a:stretch>
        </p:blipFill>
        <p:spPr>
          <a:xfrm>
            <a:off x="4015168" y="351930"/>
            <a:ext cx="2437252" cy="15358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FB5F17BF-C983-5E8F-132A-37C90F836F24}"/>
              </a:ext>
            </a:extLst>
          </p:cNvPr>
          <p:cNvPicPr>
            <a:picLocks noChangeAspect="1"/>
          </p:cNvPicPr>
          <p:nvPr/>
        </p:nvPicPr>
        <p:blipFill>
          <a:blip r:embed="rId5"/>
          <a:srcRect l="61895" t="35555" r="14641" b="27959"/>
          <a:stretch>
            <a:fillRect/>
          </a:stretch>
        </p:blipFill>
        <p:spPr>
          <a:xfrm>
            <a:off x="3902532" y="2137712"/>
            <a:ext cx="2469887" cy="21602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0EA5D685-C154-F797-DC9A-1C04A38ED251}"/>
              </a:ext>
            </a:extLst>
          </p:cNvPr>
          <p:cNvSpPr txBox="1"/>
          <p:nvPr/>
        </p:nvSpPr>
        <p:spPr>
          <a:xfrm>
            <a:off x="6518023" y="1847123"/>
            <a:ext cx="2420470" cy="954107"/>
          </a:xfrm>
          <a:prstGeom prst="rect">
            <a:avLst/>
          </a:prstGeom>
          <a:noFill/>
        </p:spPr>
        <p:txBody>
          <a:bodyPr wrap="square" rtlCol="1">
            <a:spAutoFit/>
          </a:bodyPr>
          <a:lstStyle/>
          <a:p>
            <a:pPr lvl="0" algn="r" rtl="1"/>
            <a:r>
              <a:rPr lang="fa-IR" b="1">
                <a:solidFill>
                  <a:srgbClr val="24428D"/>
                </a:solidFill>
                <a:latin typeface="Diba" panose="01000504000000020004" pitchFamily="2" charset="-78"/>
                <a:ea typeface="Diba" panose="01000504000000020004" pitchFamily="2" charset="-78"/>
                <a:cs typeface="Diba" panose="01000504000000020004" pitchFamily="2" charset="-78"/>
              </a:rPr>
              <a:t>یکپارچه‌سازی سپیدار</a:t>
            </a:r>
          </a:p>
          <a:p>
            <a:pPr lvl="0" algn="r" rtl="1"/>
            <a:r>
              <a:rPr lang="en-GB" b="1">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Xero</a:t>
            </a:r>
            <a:r>
              <a:rPr lang="en-GB" b="1">
                <a:solidFill>
                  <a:srgbClr val="24428D"/>
                </a:solidFill>
                <a:latin typeface="Diba" panose="01000504000000020004" pitchFamily="2" charset="-78"/>
                <a:ea typeface="Diba" panose="01000504000000020004" pitchFamily="2" charset="-78"/>
                <a:cs typeface="Diba" panose="01000504000000020004" pitchFamily="2" charset="-78"/>
              </a:rPr>
              <a:t> </a:t>
            </a:r>
            <a:r>
              <a:rPr lang="fa-IR" b="1">
                <a:solidFill>
                  <a:srgbClr val="24428D"/>
                </a:solidFill>
                <a:latin typeface="Diba" panose="01000504000000020004" pitchFamily="2" charset="-78"/>
                <a:ea typeface="Diba" panose="01000504000000020004" pitchFamily="2" charset="-78"/>
                <a:cs typeface="Diba" panose="01000504000000020004" pitchFamily="2" charset="-78"/>
              </a:rPr>
              <a:t>برای فولاد پرشین امیر </a:t>
            </a:r>
          </a:p>
          <a:p>
            <a:pPr lvl="0" algn="r" rtl="1"/>
            <a:r>
              <a:rPr lang="en-GB" b="1">
                <a:solidFill>
                  <a:srgbClr val="24428D"/>
                </a:solidFill>
                <a:latin typeface="Acumin Variable Concept Wide Ul" panose="020B0304020202020204" pitchFamily="34" charset="0"/>
                <a:ea typeface="Diba" panose="01000504000000020004" pitchFamily="2" charset="-78"/>
                <a:cs typeface="Diba" panose="01000504000000020004" pitchFamily="2" charset="-78"/>
              </a:rPr>
              <a:t>Data Pipeline </a:t>
            </a:r>
            <a:r>
              <a:rPr lang="fa-IR" b="1">
                <a:solidFill>
                  <a:srgbClr val="24428D"/>
                </a:solidFill>
                <a:latin typeface="Diba" panose="01000504000000020004" pitchFamily="2" charset="-78"/>
                <a:ea typeface="Diba" panose="01000504000000020004" pitchFamily="2" charset="-78"/>
                <a:cs typeface="Diba" panose="01000504000000020004" pitchFamily="2" charset="-78"/>
              </a:rPr>
              <a:t>مخصوص:</a:t>
            </a:r>
          </a:p>
          <a:p>
            <a:endParaRPr lang="fa-IR">
              <a:solidFill>
                <a:srgbClr val="24428D"/>
              </a:solidFill>
              <a:latin typeface="Diba" panose="01000504000000020004" pitchFamily="2" charset="-78"/>
              <a:ea typeface="Diba" panose="01000504000000020004" pitchFamily="2" charset="-78"/>
              <a:cs typeface="Diba" panose="01000504000000020004" pitchFamily="2" charset="-78"/>
            </a:endParaRPr>
          </a:p>
        </p:txBody>
      </p:sp>
      <p:pic>
        <p:nvPicPr>
          <p:cNvPr id="9" name="Picture 8">
            <a:extLst>
              <a:ext uri="{FF2B5EF4-FFF2-40B4-BE49-F238E27FC236}">
                <a16:creationId xmlns:a16="http://schemas.microsoft.com/office/drawing/2014/main" id="{20085E10-0439-4149-41C7-E28867812CDE}"/>
              </a:ext>
            </a:extLst>
          </p:cNvPr>
          <p:cNvPicPr>
            <a:picLocks noChangeAspect="1"/>
          </p:cNvPicPr>
          <p:nvPr/>
        </p:nvPicPr>
        <p:blipFill>
          <a:blip r:embed="rId6"/>
          <a:srcRect l="62875" t="17677" r="20131" b="16440"/>
          <a:stretch>
            <a:fillRect/>
          </a:stretch>
        </p:blipFill>
        <p:spPr>
          <a:xfrm>
            <a:off x="1822181" y="363007"/>
            <a:ext cx="1854746" cy="4044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Graphic 11">
            <a:extLst>
              <a:ext uri="{FF2B5EF4-FFF2-40B4-BE49-F238E27FC236}">
                <a16:creationId xmlns:a16="http://schemas.microsoft.com/office/drawing/2014/main" id="{130ECFD3-82DE-8093-0B60-1A5E922480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200" y="4653027"/>
            <a:ext cx="7467600" cy="2952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5" name="Google Shape;223;p39">
            <a:extLst>
              <a:ext uri="{FF2B5EF4-FFF2-40B4-BE49-F238E27FC236}">
                <a16:creationId xmlns:a16="http://schemas.microsoft.com/office/drawing/2014/main" id="{E3335026-3C32-1135-9463-10358AA95B72}"/>
              </a:ext>
            </a:extLst>
          </p:cNvPr>
          <p:cNvPicPr preferRelativeResize="0"/>
          <p:nvPr/>
        </p:nvPicPr>
        <p:blipFill rotWithShape="1">
          <a:blip r:embed="rId3">
            <a:alphaModFix/>
          </a:blip>
          <a:srcRect/>
          <a:stretch/>
        </p:blipFill>
        <p:spPr>
          <a:xfrm rot="5400000">
            <a:off x="1387958" y="-1306037"/>
            <a:ext cx="6368083" cy="9184196"/>
          </a:xfrm>
          <a:prstGeom prst="rect">
            <a:avLst/>
          </a:prstGeom>
          <a:noFill/>
          <a:ln>
            <a:noFill/>
          </a:ln>
        </p:spPr>
      </p:pic>
      <p:sp>
        <p:nvSpPr>
          <p:cNvPr id="304" name="Google Shape;304;p52"/>
          <p:cNvSpPr txBox="1"/>
          <p:nvPr/>
        </p:nvSpPr>
        <p:spPr>
          <a:xfrm flipH="1">
            <a:off x="3461549" y="119072"/>
            <a:ext cx="2220900" cy="15186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3200">
                <a:solidFill>
                  <a:srgbClr val="24428D"/>
                </a:solidFill>
                <a:latin typeface="Diba" panose="01000504000000020004" pitchFamily="2" charset="-78"/>
                <a:ea typeface="Diba" panose="01000504000000020004" pitchFamily="2" charset="-78"/>
                <a:cs typeface="Diba" panose="01000504000000020004" pitchFamily="2" charset="-78"/>
                <a:sym typeface="Lato"/>
              </a:rPr>
              <a:t>بخش چهارم</a:t>
            </a:r>
            <a:endParaRPr sz="3200">
              <a:solidFill>
                <a:srgbClr val="24428D"/>
              </a:solidFill>
              <a:latin typeface="Diba" panose="01000504000000020004" pitchFamily="2" charset="-78"/>
              <a:ea typeface="Diba" panose="01000504000000020004" pitchFamily="2" charset="-78"/>
              <a:cs typeface="Diba" panose="01000504000000020004" pitchFamily="2" charset="-78"/>
              <a:sym typeface="Lato"/>
            </a:endParaRPr>
          </a:p>
        </p:txBody>
      </p:sp>
      <p:sp>
        <p:nvSpPr>
          <p:cNvPr id="305" name="Google Shape;305;p52"/>
          <p:cNvSpPr/>
          <p:nvPr/>
        </p:nvSpPr>
        <p:spPr>
          <a:xfrm>
            <a:off x="2428949" y="760564"/>
            <a:ext cx="4286100" cy="369300"/>
          </a:xfrm>
          <a:prstGeom prst="roundRect">
            <a:avLst>
              <a:gd name="adj" fmla="val 16667"/>
            </a:avLst>
          </a:prstGeom>
          <a:gradFill>
            <a:gsLst>
              <a:gs pos="0">
                <a:srgbClr val="FF9A7B"/>
              </a:gs>
              <a:gs pos="35000">
                <a:srgbClr val="FFB7A2"/>
              </a:gs>
              <a:gs pos="100000">
                <a:srgbClr val="FFE0D9"/>
              </a:gs>
            </a:gsLst>
            <a:lin ang="16200038" scaled="0"/>
          </a:gradFill>
          <a:ln w="9525" cap="flat" cmpd="sng">
            <a:solidFill>
              <a:srgbClr val="F3601D"/>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en" sz="1400" b="1" i="0" u="none" strike="noStrike" cap="none">
                <a:solidFill>
                  <a:srgbClr val="24428D"/>
                </a:solidFill>
                <a:latin typeface="Yekan Bakh" panose="00000500000000000000" pitchFamily="50" charset="-78"/>
                <a:cs typeface="Yekan Bakh" panose="00000500000000000000" pitchFamily="50" charset="-78"/>
                <a:sym typeface="Arial"/>
              </a:rPr>
              <a:t>شاخص‌های کلیدی عملکرد (KPIs) فولاد پرشین امیر</a:t>
            </a:r>
            <a:endParaRPr sz="1400" b="1" i="0" u="none" strike="noStrike" cap="none">
              <a:solidFill>
                <a:srgbClr val="24428D"/>
              </a:solidFill>
              <a:latin typeface="Yekan Bakh" panose="00000500000000000000" pitchFamily="50" charset="-78"/>
              <a:cs typeface="Yekan Bakh" panose="00000500000000000000" pitchFamily="50" charset="-78"/>
              <a:sym typeface="Arial"/>
            </a:endParaRPr>
          </a:p>
        </p:txBody>
      </p:sp>
      <p:pic>
        <p:nvPicPr>
          <p:cNvPr id="306" name="Google Shape;306;p52" descr="A graph with blue and red squares and a line&#10;&#10;AI-generated content may be incorrect."/>
          <p:cNvPicPr preferRelativeResize="0"/>
          <p:nvPr/>
        </p:nvPicPr>
        <p:blipFill rotWithShape="1">
          <a:blip r:embed="rId4">
            <a:alphaModFix/>
          </a:blip>
          <a:srcRect/>
          <a:stretch/>
        </p:blipFill>
        <p:spPr>
          <a:xfrm>
            <a:off x="249925" y="119072"/>
            <a:ext cx="1220287" cy="1207005"/>
          </a:xfrm>
          <a:prstGeom prst="rect">
            <a:avLst/>
          </a:prstGeom>
          <a:noFill/>
          <a:ln>
            <a:noFill/>
          </a:ln>
        </p:spPr>
      </p:pic>
      <p:sp>
        <p:nvSpPr>
          <p:cNvPr id="307" name="Google Shape;307;p52"/>
          <p:cNvSpPr txBox="1"/>
          <p:nvPr/>
        </p:nvSpPr>
        <p:spPr>
          <a:xfrm>
            <a:off x="5821825" y="1209171"/>
            <a:ext cx="3000000" cy="3139291"/>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b="1">
                <a:solidFill>
                  <a:srgbClr val="24428D"/>
                </a:solidFill>
                <a:latin typeface="Yekan Bakh" panose="00000500000000000000" pitchFamily="50" charset="-78"/>
                <a:cs typeface="Yekan Bakh" panose="00000500000000000000" pitchFamily="50" charset="-78"/>
              </a:rPr>
              <a:t>شاخص‌های عملیاتی:</a:t>
            </a:r>
            <a:endParaRPr sz="1200" b="1">
              <a:solidFill>
                <a:srgbClr val="24428D"/>
              </a:solidFill>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sz="1200" b="1">
                <a:latin typeface="Yekan Bakh" panose="00000500000000000000" pitchFamily="50" charset="-78"/>
                <a:cs typeface="Yekan Bakh" panose="00000500000000000000" pitchFamily="50" charset="-78"/>
              </a:rPr>
              <a:t>1.</a:t>
            </a:r>
            <a:r>
              <a:rPr lang="en" sz="1200" b="1">
                <a:latin typeface="Yekan Bakh" panose="00000500000000000000" pitchFamily="50" charset="-78"/>
                <a:cs typeface="Yekan Bakh" panose="00000500000000000000" pitchFamily="50" charset="-78"/>
              </a:rPr>
              <a:t>زمان چرخه خرید تا فروش:</a:t>
            </a:r>
            <a:endParaRPr sz="1200" b="1">
              <a:latin typeface="Yekan Bakh" panose="00000500000000000000" pitchFamily="50" charset="-78"/>
              <a:cs typeface="Yekan Bakh" panose="00000500000000000000" pitchFamily="50" charset="-78"/>
            </a:endParaRPr>
          </a:p>
          <a:p>
            <a:pPr marL="171450" lvl="0" indent="-171450" algn="r" rtl="1">
              <a:spcBef>
                <a:spcPts val="0"/>
              </a:spcBef>
              <a:spcAft>
                <a:spcPts val="0"/>
              </a:spcAft>
              <a:buFont typeface="Arial" panose="020B0604020202020204" pitchFamily="34" charset="0"/>
              <a:buChar char="•"/>
            </a:pPr>
            <a:r>
              <a:rPr lang="en" sz="1200" b="1">
                <a:latin typeface="Yekan Bakh" panose="00000500000000000000" pitchFamily="50" charset="-78"/>
                <a:cs typeface="Yekan Bakh" panose="00000500000000000000" pitchFamily="50" charset="-78"/>
              </a:rPr>
              <a:t>هدف</a:t>
            </a:r>
            <a:r>
              <a:rPr lang="fa-IR" sz="1200" b="1">
                <a:latin typeface="Yekan Bakh" panose="00000500000000000000" pitchFamily="50" charset="-78"/>
                <a:cs typeface="Yekan Bakh" panose="00000500000000000000" pitchFamily="50" charset="-78"/>
              </a:rPr>
              <a:t>: </a:t>
            </a:r>
            <a:r>
              <a:rPr lang="en" sz="1200">
                <a:latin typeface="Yekan Bakh" panose="00000500000000000000" pitchFamily="50" charset="-78"/>
                <a:cs typeface="Yekan Bakh" panose="00000500000000000000" pitchFamily="50" charset="-78"/>
              </a:rPr>
              <a:t>کاهش از 45 به 30 روز</a:t>
            </a:r>
            <a:endParaRPr sz="1200">
              <a:latin typeface="Yekan Bakh" panose="00000500000000000000" pitchFamily="50" charset="-78"/>
              <a:cs typeface="Yekan Bakh" panose="00000500000000000000" pitchFamily="50" charset="-78"/>
            </a:endParaRPr>
          </a:p>
          <a:p>
            <a:pPr marL="171450" lvl="0" indent="-171450" algn="r" rtl="1">
              <a:spcBef>
                <a:spcPts val="0"/>
              </a:spcBef>
              <a:spcAft>
                <a:spcPts val="0"/>
              </a:spcAft>
              <a:buFont typeface="Arial" panose="020B0604020202020204" pitchFamily="34" charset="0"/>
              <a:buChar char="•"/>
            </a:pPr>
            <a:r>
              <a:rPr lang="en" sz="1200" b="1">
                <a:latin typeface="Yekan Bakh" panose="00000500000000000000" pitchFamily="50" charset="-78"/>
                <a:cs typeface="Yekan Bakh" panose="00000500000000000000" pitchFamily="50" charset="-78"/>
              </a:rPr>
              <a:t>اندازه‌گیری</a:t>
            </a:r>
            <a:r>
              <a:rPr lang="fa-IR" sz="1200" b="1">
                <a:latin typeface="Yekan Bakh" panose="00000500000000000000" pitchFamily="50" charset="-78"/>
                <a:cs typeface="Yekan Bakh" panose="00000500000000000000" pitchFamily="50" charset="-78"/>
              </a:rPr>
              <a:t>: </a:t>
            </a:r>
            <a:r>
              <a:rPr lang="en" sz="1200">
                <a:latin typeface="Yekan Bakh" panose="00000500000000000000" pitchFamily="50" charset="-78"/>
                <a:cs typeface="Yekan Bakh" panose="00000500000000000000" pitchFamily="50" charset="-78"/>
              </a:rPr>
              <a:t>از ثبت در بورس تا تحویل نهایی</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sz="1200" b="1">
                <a:latin typeface="Yekan Bakh" panose="00000500000000000000" pitchFamily="50" charset="-78"/>
                <a:cs typeface="Yekan Bakh" panose="00000500000000000000" pitchFamily="50" charset="-78"/>
              </a:rPr>
              <a:t>2.</a:t>
            </a:r>
            <a:r>
              <a:rPr lang="en" sz="1200" b="1">
                <a:latin typeface="Yekan Bakh" panose="00000500000000000000" pitchFamily="50" charset="-78"/>
                <a:cs typeface="Yekan Bakh" panose="00000500000000000000" pitchFamily="50" charset="-78"/>
              </a:rPr>
              <a:t> نرخ گردش موجودی:</a:t>
            </a:r>
            <a:endParaRPr sz="120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lang="fa-IR" sz="1200">
              <a:latin typeface="Yekan Bakh" panose="00000500000000000000" pitchFamily="50" charset="-78"/>
              <a:cs typeface="Yekan Bakh" panose="00000500000000000000" pitchFamily="50" charset="-78"/>
            </a:endParaRPr>
          </a:p>
          <a:p>
            <a:pPr marL="171450" lvl="0" indent="-171450" algn="r" rtl="1">
              <a:spcBef>
                <a:spcPts val="0"/>
              </a:spcBef>
              <a:spcAft>
                <a:spcPts val="0"/>
              </a:spcAft>
              <a:buFont typeface="Arial" panose="020B0604020202020204" pitchFamily="34" charset="0"/>
              <a:buChar char="•"/>
            </a:pPr>
            <a:r>
              <a:rPr lang="en" sz="1200" b="1">
                <a:latin typeface="Yekan Bakh" panose="00000500000000000000" pitchFamily="50" charset="-78"/>
                <a:cs typeface="Yekan Bakh" panose="00000500000000000000" pitchFamily="50" charset="-78"/>
              </a:rPr>
              <a:t>هدف</a:t>
            </a:r>
            <a:r>
              <a:rPr lang="fa-IR" sz="1200" b="1">
                <a:latin typeface="Yekan Bakh" panose="00000500000000000000" pitchFamily="50" charset="-78"/>
                <a:cs typeface="Yekan Bakh" panose="00000500000000000000" pitchFamily="50" charset="-78"/>
              </a:rPr>
              <a:t>: </a:t>
            </a:r>
            <a:r>
              <a:rPr lang="en" sz="1200">
                <a:latin typeface="Yekan Bakh" panose="00000500000000000000" pitchFamily="50" charset="-78"/>
                <a:cs typeface="Yekan Bakh" panose="00000500000000000000" pitchFamily="50" charset="-78"/>
              </a:rPr>
              <a:t>افزایش از 8 به 12 بار در سال</a:t>
            </a:r>
            <a:endParaRPr sz="1200">
              <a:latin typeface="Yekan Bakh" panose="00000500000000000000" pitchFamily="50" charset="-78"/>
              <a:cs typeface="Yekan Bakh" panose="00000500000000000000" pitchFamily="50" charset="-78"/>
            </a:endParaRPr>
          </a:p>
          <a:p>
            <a:pPr marL="171450" lvl="0" indent="-171450" algn="r" rtl="1">
              <a:spcBef>
                <a:spcPts val="0"/>
              </a:spcBef>
              <a:spcAft>
                <a:spcPts val="0"/>
              </a:spcAft>
              <a:buFont typeface="Arial" panose="020B0604020202020204" pitchFamily="34" charset="0"/>
              <a:buChar char="•"/>
            </a:pPr>
            <a:r>
              <a:rPr lang="en" sz="1200" b="1">
                <a:latin typeface="Yekan Bakh" panose="00000500000000000000" pitchFamily="50" charset="-78"/>
                <a:cs typeface="Yekan Bakh" panose="00000500000000000000" pitchFamily="50" charset="-78"/>
              </a:rPr>
              <a:t>فرمول</a:t>
            </a:r>
            <a:r>
              <a:rPr lang="fa-IR" sz="1200" b="1">
                <a:latin typeface="Yekan Bakh" panose="00000500000000000000" pitchFamily="50" charset="-78"/>
                <a:cs typeface="Yekan Bakh" panose="00000500000000000000" pitchFamily="50" charset="-78"/>
              </a:rPr>
              <a:t>: </a:t>
            </a:r>
            <a:r>
              <a:rPr lang="en" sz="1200">
                <a:latin typeface="Yekan Bakh" panose="00000500000000000000" pitchFamily="50" charset="-78"/>
                <a:cs typeface="Yekan Bakh" panose="00000500000000000000" pitchFamily="50" charset="-78"/>
              </a:rPr>
              <a:t>فروش سالانه ÷ میانگین موجودی</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sz="1200" b="1">
                <a:latin typeface="Yekan Bakh" panose="00000500000000000000" pitchFamily="50" charset="-78"/>
                <a:cs typeface="Yekan Bakh" panose="00000500000000000000" pitchFamily="50" charset="-78"/>
              </a:rPr>
              <a:t>3.</a:t>
            </a:r>
            <a:r>
              <a:rPr lang="en" sz="1200" b="1">
                <a:latin typeface="Yekan Bakh" panose="00000500000000000000" pitchFamily="50" charset="-78"/>
                <a:cs typeface="Yekan Bakh" panose="00000500000000000000" pitchFamily="50" charset="-78"/>
              </a:rPr>
              <a:t>دقت پیش‌بینی تقاضا:</a:t>
            </a:r>
            <a:endParaRPr sz="120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b="1">
                <a:latin typeface="Yekan Bakh" panose="00000500000000000000" pitchFamily="50" charset="-78"/>
                <a:cs typeface="Yekan Bakh" panose="00000500000000000000" pitchFamily="50" charset="-78"/>
              </a:rPr>
              <a:t>هدف</a:t>
            </a:r>
            <a:r>
              <a:rPr lang="fa-IR" sz="1200" b="1">
                <a:latin typeface="Yekan Bakh" panose="00000500000000000000" pitchFamily="50" charset="-78"/>
                <a:cs typeface="Yekan Bakh" panose="00000500000000000000" pitchFamily="50" charset="-78"/>
              </a:rPr>
              <a:t>:</a:t>
            </a:r>
            <a:r>
              <a:rPr lang="en" sz="1200" b="1">
                <a:latin typeface="Yekan Bakh" panose="00000500000000000000" pitchFamily="50" charset="-78"/>
                <a:cs typeface="Yekan Bakh" panose="00000500000000000000" pitchFamily="50" charset="-78"/>
              </a:rPr>
              <a:t> </a:t>
            </a:r>
            <a:r>
              <a:rPr lang="en" sz="1200">
                <a:latin typeface="Yekan Bakh" panose="00000500000000000000" pitchFamily="50" charset="-78"/>
                <a:cs typeface="Yekan Bakh" panose="00000500000000000000" pitchFamily="50" charset="-78"/>
              </a:rPr>
              <a:t>85% accuracy</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b="1">
                <a:latin typeface="Yekan Bakh" panose="00000500000000000000" pitchFamily="50" charset="-78"/>
                <a:cs typeface="Yekan Bakh" panose="00000500000000000000" pitchFamily="50" charset="-78"/>
              </a:rPr>
              <a:t>مقایس</a:t>
            </a:r>
            <a:r>
              <a:rPr lang="fa-IR" sz="1200" b="1">
                <a:latin typeface="Yekan Bakh" panose="00000500000000000000" pitchFamily="50" charset="-78"/>
                <a:cs typeface="Yekan Bakh" panose="00000500000000000000" pitchFamily="50" charset="-78"/>
              </a:rPr>
              <a:t>: </a:t>
            </a:r>
            <a:r>
              <a:rPr lang="en" sz="1200">
                <a:latin typeface="Yekan Bakh" panose="00000500000000000000" pitchFamily="50" charset="-78"/>
                <a:cs typeface="Yekan Bakh" panose="00000500000000000000" pitchFamily="50" charset="-78"/>
              </a:rPr>
              <a:t>پیش‌بینی vs فروش واقعی</a:t>
            </a:r>
            <a:endParaRPr sz="1200">
              <a:latin typeface="Yekan Bakh" panose="00000500000000000000" pitchFamily="50" charset="-78"/>
              <a:cs typeface="Yekan Bakh" panose="00000500000000000000" pitchFamily="50" charset="-78"/>
            </a:endParaRPr>
          </a:p>
        </p:txBody>
      </p:sp>
      <p:sp>
        <p:nvSpPr>
          <p:cNvPr id="308" name="Google Shape;308;p52"/>
          <p:cNvSpPr txBox="1"/>
          <p:nvPr/>
        </p:nvSpPr>
        <p:spPr>
          <a:xfrm>
            <a:off x="3122788" y="1326077"/>
            <a:ext cx="2629349" cy="3508623"/>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1200" b="1">
                <a:solidFill>
                  <a:srgbClr val="24428D"/>
                </a:solidFill>
                <a:latin typeface="Yekan Bakh" panose="00000500000000000000" pitchFamily="50" charset="-78"/>
                <a:cs typeface="Yekan Bakh" panose="00000500000000000000" pitchFamily="50" charset="-78"/>
              </a:rPr>
              <a:t>شاخص‌های مالی:</a:t>
            </a:r>
            <a:endParaRPr lang="fa-IR" sz="1200" b="1">
              <a:solidFill>
                <a:srgbClr val="24428D"/>
              </a:solidFill>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b="1">
              <a:solidFill>
                <a:srgbClr val="24428D"/>
              </a:solidFill>
              <a:latin typeface="Yekan Bakh" panose="00000500000000000000" pitchFamily="50" charset="-78"/>
              <a:cs typeface="Yekan Bakh" panose="00000500000000000000" pitchFamily="50" charset="-78"/>
            </a:endParaRPr>
          </a:p>
          <a:p>
            <a:pPr marL="0" lvl="0" indent="0" rtl="1">
              <a:spcBef>
                <a:spcPts val="0"/>
              </a:spcBef>
              <a:spcAft>
                <a:spcPts val="0"/>
              </a:spcAft>
              <a:buNone/>
            </a:pPr>
            <a:r>
              <a:rPr lang="en" sz="1200" b="1">
                <a:latin typeface="Yekan Bakh" panose="00000500000000000000" pitchFamily="50" charset="-78"/>
                <a:cs typeface="Yekan Bakh" panose="00000500000000000000" pitchFamily="50" charset="-78"/>
              </a:rPr>
              <a:t>1. Cash Conversion Cycle:</a:t>
            </a:r>
            <a:endParaRPr sz="1200" b="1">
              <a:latin typeface="Yekan Bakh" panose="00000500000000000000" pitchFamily="50" charset="-78"/>
              <a:cs typeface="Yekan Bakh" panose="00000500000000000000" pitchFamily="50" charset="-78"/>
            </a:endParaRPr>
          </a:p>
          <a:p>
            <a:pPr marL="0" lvl="0" indent="0" algn="l">
              <a:spcBef>
                <a:spcPts val="0"/>
              </a:spcBef>
              <a:spcAft>
                <a:spcPts val="0"/>
              </a:spcAft>
              <a:buNone/>
            </a:pPr>
            <a:r>
              <a:rPr lang="en" sz="1200" b="1">
                <a:latin typeface="Yekan Bakh" panose="00000500000000000000" pitchFamily="50" charset="-78"/>
                <a:cs typeface="Yekan Bakh" panose="00000500000000000000" pitchFamily="50" charset="-78"/>
              </a:rPr>
              <a:t>فعلی: 75 روز</a:t>
            </a:r>
            <a:endParaRPr sz="1200" b="1">
              <a:latin typeface="Yekan Bakh" panose="00000500000000000000" pitchFamily="50" charset="-78"/>
              <a:cs typeface="Yekan Bakh" panose="00000500000000000000" pitchFamily="50" charset="-78"/>
            </a:endParaRPr>
          </a:p>
          <a:p>
            <a:pPr marL="0" lvl="0" indent="0" algn="l">
              <a:spcBef>
                <a:spcPts val="0"/>
              </a:spcBef>
              <a:spcAft>
                <a:spcPts val="0"/>
              </a:spcAft>
              <a:buNone/>
            </a:pPr>
            <a:r>
              <a:rPr lang="en" sz="1200" b="1">
                <a:latin typeface="Yekan Bakh" panose="00000500000000000000" pitchFamily="50" charset="-78"/>
                <a:cs typeface="Yekan Bakh" panose="00000500000000000000" pitchFamily="50" charset="-78"/>
              </a:rPr>
              <a:t>هدف: 50 روز</a:t>
            </a:r>
            <a:endParaRPr sz="1200" b="1">
              <a:latin typeface="Yekan Bakh" panose="00000500000000000000" pitchFamily="50" charset="-78"/>
              <a:cs typeface="Yekan Bakh" panose="00000500000000000000" pitchFamily="50" charset="-78"/>
            </a:endParaRPr>
          </a:p>
          <a:p>
            <a:pPr marL="0" lvl="0" indent="0" algn="l">
              <a:spcBef>
                <a:spcPts val="0"/>
              </a:spcBef>
              <a:spcAft>
                <a:spcPts val="0"/>
              </a:spcAft>
              <a:buNone/>
            </a:pPr>
            <a:r>
              <a:rPr lang="en" sz="1200" b="1">
                <a:latin typeface="Yekan Bakh" panose="00000500000000000000" pitchFamily="50" charset="-78"/>
                <a:cs typeface="Yekan Bakh" panose="00000500000000000000" pitchFamily="50" charset="-78"/>
              </a:rPr>
              <a:t>اجزا: DSO + DIO - DPO</a:t>
            </a:r>
            <a:endParaRPr sz="1200" b="1">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sz="1200" b="1">
                <a:latin typeface="Yekan Bakh" panose="00000500000000000000" pitchFamily="50" charset="-78"/>
                <a:cs typeface="Yekan Bakh" panose="00000500000000000000" pitchFamily="50" charset="-78"/>
              </a:rPr>
              <a:t>2.</a:t>
            </a:r>
            <a:r>
              <a:rPr lang="en" sz="1200" b="1">
                <a:latin typeface="Yekan Bakh" panose="00000500000000000000" pitchFamily="50" charset="-78"/>
                <a:cs typeface="Yekan Bakh" panose="00000500000000000000" pitchFamily="50" charset="-78"/>
              </a:rPr>
              <a:t>هزینه تأمین مالی به فروش:</a:t>
            </a:r>
            <a:endParaRPr sz="1200" b="1">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فعلی: </a:t>
            </a:r>
            <a:r>
              <a:rPr lang="en" sz="1200">
                <a:latin typeface="Yekan Bakh" panose="00000500000000000000" pitchFamily="50" charset="-78"/>
                <a:cs typeface="Yekan Bakh" panose="00000500000000000000" pitchFamily="50" charset="-78"/>
              </a:rPr>
              <a:t>4.5%</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هدف: </a:t>
            </a:r>
            <a:r>
              <a:rPr lang="en" sz="1200">
                <a:latin typeface="Yekan Bakh" panose="00000500000000000000" pitchFamily="50" charset="-78"/>
                <a:cs typeface="Yekan Bakh" panose="00000500000000000000" pitchFamily="50" charset="-78"/>
              </a:rPr>
              <a:t>3%</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a:latin typeface="Yekan Bakh" panose="00000500000000000000" pitchFamily="50" charset="-78"/>
                <a:cs typeface="Yekan Bakh" panose="00000500000000000000" pitchFamily="50" charset="-78"/>
              </a:rPr>
              <a:t>کاهش از طریق بهینه‌سازی نقدینگی</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fa-IR" sz="1200" b="1">
                <a:latin typeface="Yekan Bakh" panose="00000500000000000000" pitchFamily="50" charset="-78"/>
                <a:cs typeface="Yekan Bakh" panose="00000500000000000000" pitchFamily="50" charset="-78"/>
              </a:rPr>
              <a:t>3.</a:t>
            </a:r>
            <a:r>
              <a:rPr lang="en" sz="1200" b="1">
                <a:latin typeface="Yekan Bakh" panose="00000500000000000000" pitchFamily="50" charset="-78"/>
                <a:cs typeface="Yekan Bakh" panose="00000500000000000000" pitchFamily="50" charset="-78"/>
              </a:rPr>
              <a:t>حاشیه سود خالص:</a:t>
            </a:r>
            <a:endParaRPr sz="1200" b="1">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فعلی</a:t>
            </a:r>
            <a:r>
              <a:rPr lang="en" sz="1200">
                <a:latin typeface="Yekan Bakh" panose="00000500000000000000" pitchFamily="50" charset="-78"/>
                <a:cs typeface="Yekan Bakh" panose="00000500000000000000" pitchFamily="50" charset="-78"/>
              </a:rPr>
              <a:t>: 8%</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هدف: </a:t>
            </a:r>
            <a:r>
              <a:rPr lang="en" sz="1200">
                <a:latin typeface="Yekan Bakh" panose="00000500000000000000" pitchFamily="50" charset="-78"/>
                <a:cs typeface="Yekan Bakh" panose="00000500000000000000" pitchFamily="50" charset="-78"/>
              </a:rPr>
              <a:t>11%</a:t>
            </a:r>
          </a:p>
          <a:p>
            <a:pPr marL="0" lvl="0" indent="0">
              <a:spcBef>
                <a:spcPts val="0"/>
              </a:spcBef>
              <a:spcAft>
                <a:spcPts val="0"/>
              </a:spcAft>
              <a:buNone/>
            </a:pPr>
            <a:r>
              <a:rPr lang="en" sz="1200">
                <a:latin typeface="Yekan Bakh" panose="00000500000000000000" pitchFamily="50" charset="-78"/>
                <a:cs typeface="Yekan Bakh" panose="00000500000000000000" pitchFamily="50" charset="-78"/>
              </a:rPr>
              <a:t>بهبود از طریق کاهش هزینه‌های عملیاتی</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endParaRPr sz="1200">
              <a:latin typeface="Yekan Bakh" panose="00000500000000000000" pitchFamily="50" charset="-78"/>
              <a:cs typeface="Yekan Bakh" panose="00000500000000000000" pitchFamily="50" charset="-78"/>
            </a:endParaRPr>
          </a:p>
        </p:txBody>
      </p:sp>
      <p:sp>
        <p:nvSpPr>
          <p:cNvPr id="309" name="Google Shape;309;p52"/>
          <p:cNvSpPr txBox="1"/>
          <p:nvPr/>
        </p:nvSpPr>
        <p:spPr>
          <a:xfrm>
            <a:off x="97685" y="1469513"/>
            <a:ext cx="2677155" cy="2769959"/>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 sz="1200" b="1">
                <a:solidFill>
                  <a:srgbClr val="24428D"/>
                </a:solidFill>
                <a:latin typeface="Yekan Bakh" panose="00000500000000000000" pitchFamily="50" charset="-78"/>
                <a:cs typeface="Yekan Bakh" panose="00000500000000000000" pitchFamily="50" charset="-78"/>
              </a:rPr>
              <a:t>شاخص‌های ریسک:</a:t>
            </a:r>
            <a:endParaRPr sz="1200" b="1">
              <a:solidFill>
                <a:srgbClr val="24428D"/>
              </a:solidFill>
              <a:latin typeface="Yekan Bakh" panose="00000500000000000000" pitchFamily="50" charset="-78"/>
              <a:cs typeface="Yekan Bakh" panose="00000500000000000000" pitchFamily="50" charset="-78"/>
            </a:endParaRPr>
          </a:p>
          <a:p>
            <a:pPr marL="0" lvl="0" indent="0">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1. تمرکز مشتری (Customer Concentration):</a:t>
            </a:r>
            <a:endParaRPr sz="1200" b="1">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فعلی: </a:t>
            </a:r>
            <a:r>
              <a:rPr lang="en" sz="1200">
                <a:latin typeface="Yekan Bakh" panose="00000500000000000000" pitchFamily="50" charset="-78"/>
                <a:cs typeface="Yekan Bakh" panose="00000500000000000000" pitchFamily="50" charset="-78"/>
              </a:rPr>
              <a:t>Top 5 = 45% فروش</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هدف: </a:t>
            </a:r>
            <a:r>
              <a:rPr lang="en" sz="1200">
                <a:latin typeface="Yekan Bakh" panose="00000500000000000000" pitchFamily="50" charset="-78"/>
                <a:cs typeface="Yekan Bakh" panose="00000500000000000000" pitchFamily="50" charset="-78"/>
              </a:rPr>
              <a:t>Top 5 &lt; 35% فروش</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2. نسبت معوقات به فروش:</a:t>
            </a:r>
            <a:endParaRPr sz="1200" b="1">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فعلی: </a:t>
            </a:r>
            <a:r>
              <a:rPr lang="en" sz="1200">
                <a:latin typeface="Yekan Bakh" panose="00000500000000000000" pitchFamily="50" charset="-78"/>
                <a:cs typeface="Yekan Bakh" panose="00000500000000000000" pitchFamily="50" charset="-78"/>
              </a:rPr>
              <a:t>12%</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r>
              <a:rPr lang="en" sz="1200" b="1">
                <a:latin typeface="Yekan Bakh" panose="00000500000000000000" pitchFamily="50" charset="-78"/>
                <a:cs typeface="Yekan Bakh" panose="00000500000000000000" pitchFamily="50" charset="-78"/>
              </a:rPr>
              <a:t>هدف: </a:t>
            </a:r>
            <a:r>
              <a:rPr lang="en" sz="1200">
                <a:latin typeface="Yekan Bakh" panose="00000500000000000000" pitchFamily="50" charset="-78"/>
                <a:cs typeface="Yekan Bakh" panose="00000500000000000000" pitchFamily="50" charset="-78"/>
              </a:rPr>
              <a:t>&lt; 8%</a:t>
            </a:r>
            <a:endParaRPr sz="1200">
              <a:latin typeface="Yekan Bakh" panose="00000500000000000000" pitchFamily="50" charset="-78"/>
              <a:cs typeface="Yekan Bakh" panose="00000500000000000000" pitchFamily="50" charset="-78"/>
            </a:endParaRPr>
          </a:p>
          <a:p>
            <a:pPr marL="0" lvl="0" indent="0">
              <a:spcBef>
                <a:spcPts val="0"/>
              </a:spcBef>
              <a:spcAft>
                <a:spcPts val="0"/>
              </a:spcAft>
              <a:buNone/>
            </a:pP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b="1">
                <a:latin typeface="Yekan Bakh" panose="00000500000000000000" pitchFamily="50" charset="-78"/>
                <a:cs typeface="Yekan Bakh" panose="00000500000000000000" pitchFamily="50" charset="-78"/>
              </a:rPr>
              <a:t>3. Value at Risk (VaR) ارزی</a:t>
            </a:r>
            <a:r>
              <a:rPr lang="en" sz="1200">
                <a:latin typeface="Yekan Bakh" panose="00000500000000000000" pitchFamily="50" charset="-78"/>
                <a:cs typeface="Yekan Bakh" panose="00000500000000000000" pitchFamily="50" charset="-78"/>
              </a:rPr>
              <a:t>:</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a:latin typeface="Yekan Bakh" panose="00000500000000000000" pitchFamily="50" charset="-78"/>
                <a:cs typeface="Yekan Bakh" panose="00000500000000000000" pitchFamily="50" charset="-78"/>
              </a:rPr>
              <a:t>محاسبه روزانه</a:t>
            </a:r>
            <a:endParaRPr sz="1200">
              <a:latin typeface="Yekan Bakh" panose="00000500000000000000" pitchFamily="50" charset="-78"/>
              <a:cs typeface="Yekan Bakh" panose="00000500000000000000" pitchFamily="50" charset="-78"/>
            </a:endParaRPr>
          </a:p>
          <a:p>
            <a:pPr marL="0" lvl="0" indent="0" algn="r" rtl="1">
              <a:spcBef>
                <a:spcPts val="0"/>
              </a:spcBef>
              <a:spcAft>
                <a:spcPts val="0"/>
              </a:spcAft>
              <a:buNone/>
            </a:pPr>
            <a:r>
              <a:rPr lang="en" sz="1200" b="1">
                <a:latin typeface="Yekan Bakh" panose="00000500000000000000" pitchFamily="50" charset="-78"/>
                <a:cs typeface="Yekan Bakh" panose="00000500000000000000" pitchFamily="50" charset="-78"/>
              </a:rPr>
              <a:t>حد مجاز: 2% </a:t>
            </a:r>
            <a:r>
              <a:rPr lang="en" sz="1200">
                <a:latin typeface="Yekan Bakh" panose="00000500000000000000" pitchFamily="50" charset="-78"/>
                <a:cs typeface="Yekan Bakh" panose="00000500000000000000" pitchFamily="50" charset="-78"/>
              </a:rPr>
              <a:t>از دارایی‌ها</a:t>
            </a:r>
            <a:endParaRPr sz="1200">
              <a:latin typeface="Yekan Bakh" panose="00000500000000000000" pitchFamily="50" charset="-78"/>
              <a:cs typeface="Yekan Bakh" panose="00000500000000000000" pitchFamily="50" charset="-78"/>
            </a:endParaRPr>
          </a:p>
        </p:txBody>
      </p:sp>
      <p:sp>
        <p:nvSpPr>
          <p:cNvPr id="2" name="Rectangle 1">
            <a:extLst>
              <a:ext uri="{FF2B5EF4-FFF2-40B4-BE49-F238E27FC236}">
                <a16:creationId xmlns:a16="http://schemas.microsoft.com/office/drawing/2014/main" id="{2BD91E06-CEBD-5329-E30A-62B4E9FF1359}"/>
              </a:ext>
            </a:extLst>
          </p:cNvPr>
          <p:cNvSpPr/>
          <p:nvPr/>
        </p:nvSpPr>
        <p:spPr>
          <a:xfrm>
            <a:off x="2809684" y="1326077"/>
            <a:ext cx="45719" cy="31840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1C21DCCF-E635-ABB8-2E13-D269DA4800E1}"/>
              </a:ext>
            </a:extLst>
          </p:cNvPr>
          <p:cNvSpPr/>
          <p:nvPr/>
        </p:nvSpPr>
        <p:spPr>
          <a:xfrm>
            <a:off x="5900414" y="1326077"/>
            <a:ext cx="45719" cy="31840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7" name="Graphic 6">
            <a:extLst>
              <a:ext uri="{FF2B5EF4-FFF2-40B4-BE49-F238E27FC236}">
                <a16:creationId xmlns:a16="http://schemas.microsoft.com/office/drawing/2014/main" id="{C641D6B9-A915-0686-4ABA-F7BDA16062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4653027"/>
            <a:ext cx="7467600" cy="2952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2" name="Google Shape;223;p39">
            <a:extLst>
              <a:ext uri="{FF2B5EF4-FFF2-40B4-BE49-F238E27FC236}">
                <a16:creationId xmlns:a16="http://schemas.microsoft.com/office/drawing/2014/main" id="{EDDDE84C-E8E5-AE69-6F57-5C8FD9807350}"/>
              </a:ext>
            </a:extLst>
          </p:cNvPr>
          <p:cNvPicPr preferRelativeResize="0"/>
          <p:nvPr/>
        </p:nvPicPr>
        <p:blipFill rotWithShape="1">
          <a:blip r:embed="rId3">
            <a:alphaModFix/>
          </a:blip>
          <a:srcRect/>
          <a:stretch/>
        </p:blipFill>
        <p:spPr>
          <a:xfrm rot="5400000">
            <a:off x="1387958" y="-1306037"/>
            <a:ext cx="6368083" cy="9184196"/>
          </a:xfrm>
          <a:prstGeom prst="rect">
            <a:avLst/>
          </a:prstGeom>
          <a:noFill/>
          <a:ln>
            <a:noFill/>
          </a:ln>
        </p:spPr>
      </p:pic>
      <p:pic>
        <p:nvPicPr>
          <p:cNvPr id="314" name="Google Shape;314;p53"/>
          <p:cNvPicPr preferRelativeResize="0"/>
          <p:nvPr/>
        </p:nvPicPr>
        <p:blipFill>
          <a:blip r:embed="rId4">
            <a:alphaModFix/>
            <a:extLst>
              <a:ext uri="{BEBA8EAE-BF5A-486C-A8C5-ECC9F3942E4B}">
                <a14:imgProps xmlns:a14="http://schemas.microsoft.com/office/drawing/2010/main">
                  <a14:imgLayer r:embed="rId5">
                    <a14:imgEffect>
                      <a14:backgroundRemoval t="4741" b="89926" l="8417" r="98917">
                        <a14:foregroundMark x1="10583" y1="23852" x2="30583" y2="29926"/>
                        <a14:foregroundMark x1="30583" y1="29926" x2="87583" y2="24741"/>
                        <a14:foregroundMark x1="87583" y1="24741" x2="92833" y2="26074"/>
                        <a14:foregroundMark x1="95667" y1="27852" x2="11000" y2="26074"/>
                        <a14:foregroundMark x1="11083" y1="27259" x2="81750" y2="26222"/>
                        <a14:foregroundMark x1="81750" y1="26222" x2="84917" y2="26222"/>
                        <a14:foregroundMark x1="94000" y1="46667" x2="63833" y2="47704"/>
                        <a14:foregroundMark x1="56333" y1="55556" x2="98917" y2="53926"/>
                        <a14:foregroundMark x1="94083" y1="53630" x2="56583" y2="56000"/>
                        <a14:foregroundMark x1="72250" y1="6074" x2="92750" y2="11407"/>
                        <a14:foregroundMark x1="92750" y1="11407" x2="92833" y2="16593"/>
                        <a14:foregroundMark x1="96750" y1="16741" x2="93000" y2="15407"/>
                        <a14:foregroundMark x1="97250" y1="4741" x2="44583" y2="68148"/>
                        <a14:foregroundMark x1="44583" y1="68148" x2="41000" y2="70815"/>
                        <a14:foregroundMark x1="93500" y1="6222" x2="58167" y2="21630"/>
                        <a14:foregroundMark x1="58167" y1="21630" x2="56583" y2="23259"/>
                        <a14:foregroundMark x1="63250" y1="9185" x2="90667" y2="9481"/>
                        <a14:foregroundMark x1="90667" y1="9481" x2="95667" y2="6074"/>
                        <a14:foregroundMark x1="97000" y1="5778" x2="95667" y2="22074"/>
                        <a14:foregroundMark x1="67833" y1="9185" x2="39583" y2="23259"/>
                        <a14:foregroundMark x1="39583" y1="23259" x2="21250" y2="25630"/>
                        <a14:foregroundMark x1="10500" y1="26963" x2="17833" y2="28444"/>
                        <a14:foregroundMark x1="10917" y1="27111" x2="17083" y2="23704"/>
                        <a14:foregroundMark x1="17083" y1="23704" x2="31417" y2="27111"/>
                        <a14:foregroundMark x1="13583" y1="29037" x2="25583" y2="27407"/>
                        <a14:foregroundMark x1="56500" y1="58222" x2="94000" y2="50815"/>
                        <a14:foregroundMark x1="94000" y1="50815" x2="94083" y2="50815"/>
                        <a14:foregroundMark x1="93000" y1="56444" x2="61083" y2="59259"/>
                        <a14:foregroundMark x1="90750" y1="53926" x2="89667" y2="68741"/>
                        <a14:foregroundMark x1="10500" y1="73333" x2="9500" y2="72000"/>
                        <a14:foregroundMark x1="12000" y1="52296" x2="8417" y2="64444"/>
                        <a14:foregroundMark x1="8417" y1="64444" x2="12750" y2="79852"/>
                        <a14:foregroundMark x1="12750" y1="79852" x2="17417" y2="80889"/>
                        <a14:foregroundMark x1="32917" y1="80444" x2="29000" y2="58074"/>
                        <a14:foregroundMark x1="31750" y1="81185" x2="21250" y2="88296"/>
                      </a14:backgroundRemoval>
                    </a14:imgEffect>
                  </a14:imgLayer>
                </a14:imgProps>
              </a:ext>
            </a:extLst>
          </a:blip>
          <a:stretch>
            <a:fillRect/>
          </a:stretch>
        </p:blipFill>
        <p:spPr>
          <a:xfrm>
            <a:off x="582706" y="694184"/>
            <a:ext cx="7627769" cy="4290620"/>
          </a:xfrm>
          <a:prstGeom prst="rect">
            <a:avLst/>
          </a:prstGeom>
          <a:noFill/>
          <a:ln>
            <a:noFill/>
          </a:ln>
        </p:spPr>
      </p:pic>
      <p:sp>
        <p:nvSpPr>
          <p:cNvPr id="315" name="Google Shape;315;p53"/>
          <p:cNvSpPr txBox="1"/>
          <p:nvPr/>
        </p:nvSpPr>
        <p:spPr>
          <a:xfrm>
            <a:off x="2771700" y="367561"/>
            <a:ext cx="3600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«شاخص‌ </a:t>
            </a:r>
            <a:r>
              <a:rPr lang="en" sz="1800">
                <a:solidFill>
                  <a:srgbClr val="24428D"/>
                </a:solidFill>
                <a:latin typeface="Diba" panose="01000504000000020004" pitchFamily="2" charset="-78"/>
                <a:ea typeface="Diba" panose="01000504000000020004" pitchFamily="2" charset="-78"/>
                <a:cs typeface="Diba" panose="01000504000000020004" pitchFamily="2" charset="-78"/>
              </a:rPr>
              <a:t>عملیاتی </a:t>
            </a:r>
            <a:r>
              <a:rPr lang="en"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کلیدی برای تصمیم‌گیری»</a:t>
            </a:r>
            <a:endParaRPr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p:txBody>
      </p:sp>
      <p:pic>
        <p:nvPicPr>
          <p:cNvPr id="4" name="Graphic 3">
            <a:extLst>
              <a:ext uri="{FF2B5EF4-FFF2-40B4-BE49-F238E27FC236}">
                <a16:creationId xmlns:a16="http://schemas.microsoft.com/office/drawing/2014/main" id="{CA2EEDB2-5EC3-2FD3-3A65-EBCEF6D17B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653027"/>
            <a:ext cx="7467600" cy="295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 name="Google Shape;223;p39">
            <a:extLst>
              <a:ext uri="{FF2B5EF4-FFF2-40B4-BE49-F238E27FC236}">
                <a16:creationId xmlns:a16="http://schemas.microsoft.com/office/drawing/2014/main" id="{A1F1A88E-A40A-2B9C-D1D4-56CB8497D04D}"/>
              </a:ext>
            </a:extLst>
          </p:cNvPr>
          <p:cNvPicPr preferRelativeResize="0"/>
          <p:nvPr/>
        </p:nvPicPr>
        <p:blipFill rotWithShape="1">
          <a:blip r:embed="rId3">
            <a:alphaModFix/>
          </a:blip>
          <a:srcRect/>
          <a:stretch/>
        </p:blipFill>
        <p:spPr>
          <a:xfrm rot="5400000">
            <a:off x="1387958" y="-1306037"/>
            <a:ext cx="6368083" cy="9184196"/>
          </a:xfrm>
          <a:prstGeom prst="rect">
            <a:avLst/>
          </a:prstGeom>
          <a:noFill/>
          <a:ln>
            <a:noFill/>
          </a:ln>
        </p:spPr>
      </p:pic>
      <p:sp>
        <p:nvSpPr>
          <p:cNvPr id="320" name="Google Shape;320;p54"/>
          <p:cNvSpPr txBox="1"/>
          <p:nvPr/>
        </p:nvSpPr>
        <p:spPr>
          <a:xfrm>
            <a:off x="2498272" y="432708"/>
            <a:ext cx="360045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«شاخص‌های مالی کلیدی برای تصمیم‌گیری»</a:t>
            </a:r>
            <a:endParaRPr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p:txBody>
      </p:sp>
      <p:sp>
        <p:nvSpPr>
          <p:cNvPr id="321" name="Google Shape;321;p54"/>
          <p:cNvSpPr txBox="1"/>
          <p:nvPr/>
        </p:nvSpPr>
        <p:spPr>
          <a:xfrm>
            <a:off x="2849337" y="753629"/>
            <a:ext cx="3249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(Cash Conversion Cycle – CCC)</a:t>
            </a:r>
            <a:r>
              <a:rPr lang="en" sz="1400" b="0" i="0" u="none" strike="noStrike" cap="none">
                <a:solidFill>
                  <a:srgbClr val="000000"/>
                </a:solidFill>
                <a:latin typeface="Arial"/>
                <a:ea typeface="Arial"/>
                <a:cs typeface="Arial"/>
                <a:sym typeface="Arial"/>
              </a:rPr>
              <a:t> ⏳</a:t>
            </a:r>
            <a:endParaRPr/>
          </a:p>
        </p:txBody>
      </p:sp>
      <p:sp>
        <p:nvSpPr>
          <p:cNvPr id="322" name="Google Shape;322;p54"/>
          <p:cNvSpPr txBox="1"/>
          <p:nvPr/>
        </p:nvSpPr>
        <p:spPr>
          <a:xfrm>
            <a:off x="671552" y="1335337"/>
            <a:ext cx="7903029" cy="116955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 sz="1400" b="1" i="0" u="none" strike="noStrike" cap="none">
                <a:solidFill>
                  <a:srgbClr val="000000"/>
                </a:solidFill>
                <a:latin typeface="Yekan Bakh" panose="00000500000000000000" pitchFamily="50" charset="-78"/>
                <a:cs typeface="Yekan Bakh" panose="00000500000000000000" pitchFamily="50" charset="-78"/>
                <a:sym typeface="Arial"/>
              </a:rPr>
              <a:t>چرخه تبدیل نقد: چند روز طول می‌کشد پولی که خرج می‌کنیم دوباره به صورت نقد برگردد.</a:t>
            </a:r>
            <a:endParaRPr b="1">
              <a:latin typeface="Yekan Bakh" panose="00000500000000000000" pitchFamily="50" charset="-78"/>
              <a:cs typeface="Yekan Bakh" panose="00000500000000000000" pitchFamily="50" charset="-78"/>
            </a:endParaRPr>
          </a:p>
          <a:p>
            <a:pPr marL="0" marR="0" lvl="0" indent="0" algn="r" rtl="0">
              <a:lnSpc>
                <a:spcPct val="100000"/>
              </a:lnSpc>
              <a:spcBef>
                <a:spcPts val="0"/>
              </a:spcBef>
              <a:spcAft>
                <a:spcPts val="0"/>
              </a:spcAft>
              <a:buNone/>
            </a:pPr>
            <a:endParaRPr sz="1400" b="1" i="0" u="none" strike="noStrike" cap="none">
              <a:solidFill>
                <a:srgbClr val="000000"/>
              </a:solidFill>
              <a:latin typeface="Yekan Bakh" panose="00000500000000000000" pitchFamily="50" charset="-78"/>
              <a:cs typeface="Yekan Bakh" panose="00000500000000000000" pitchFamily="50" charset="-78"/>
              <a:sym typeface="Arial"/>
            </a:endParaRPr>
          </a:p>
          <a:p>
            <a:pPr marL="0" marR="0" lvl="0" indent="0" algn="l" rtl="0">
              <a:lnSpc>
                <a:spcPct val="100000"/>
              </a:lnSpc>
              <a:spcBef>
                <a:spcPts val="0"/>
              </a:spcBef>
              <a:spcAft>
                <a:spcPts val="0"/>
              </a:spcAft>
              <a:buNone/>
            </a:pPr>
            <a:r>
              <a:rPr lang="en" sz="1400" b="1" i="0" u="none" strike="noStrike" cap="none">
                <a:solidFill>
                  <a:srgbClr val="000000"/>
                </a:solidFill>
                <a:latin typeface="Yekan Bakh" panose="00000500000000000000" pitchFamily="50" charset="-78"/>
                <a:cs typeface="Yekan Bakh" panose="00000500000000000000" pitchFamily="50" charset="-78"/>
                <a:sym typeface="Arial"/>
              </a:rPr>
              <a:t>CCC = DSO + DIO – DPO</a:t>
            </a:r>
            <a:endParaRPr sz="1400" b="1" i="0" u="none" strike="noStrike" cap="none">
              <a:solidFill>
                <a:srgbClr val="000000"/>
              </a:solidFill>
              <a:latin typeface="Yekan Bakh" panose="00000500000000000000" pitchFamily="50" charset="-78"/>
              <a:cs typeface="Yekan Bakh" panose="00000500000000000000" pitchFamily="50" charset="-78"/>
              <a:sym typeface="Arial"/>
            </a:endParaRPr>
          </a:p>
          <a:p>
            <a:pPr marL="0" marR="0" lvl="0" indent="0" algn="r" rtl="0">
              <a:lnSpc>
                <a:spcPct val="100000"/>
              </a:lnSpc>
              <a:spcBef>
                <a:spcPts val="0"/>
              </a:spcBef>
              <a:spcAft>
                <a:spcPts val="0"/>
              </a:spcAft>
              <a:buNone/>
            </a:pPr>
            <a:endParaRPr sz="1400" b="1" i="0" u="none" strike="noStrike" cap="none">
              <a:solidFill>
                <a:srgbClr val="000000"/>
              </a:solidFill>
              <a:latin typeface="Yekan Bakh" panose="00000500000000000000" pitchFamily="50" charset="-78"/>
              <a:cs typeface="Yekan Bakh" panose="00000500000000000000" pitchFamily="50" charset="-78"/>
              <a:sym typeface="Arial"/>
            </a:endParaRPr>
          </a:p>
          <a:p>
            <a:pPr marL="0" marR="0" lvl="0" indent="0" algn="r" rtl="0">
              <a:lnSpc>
                <a:spcPct val="100000"/>
              </a:lnSpc>
              <a:spcBef>
                <a:spcPts val="0"/>
              </a:spcBef>
              <a:spcAft>
                <a:spcPts val="0"/>
              </a:spcAft>
              <a:buNone/>
            </a:pPr>
            <a:endParaRPr sz="1400" b="1" i="0" u="none" strike="noStrike" cap="none">
              <a:solidFill>
                <a:srgbClr val="000000"/>
              </a:solidFill>
              <a:latin typeface="Yekan Bakh" panose="00000500000000000000" pitchFamily="50" charset="-78"/>
              <a:cs typeface="Yekan Bakh" panose="00000500000000000000" pitchFamily="50" charset="-78"/>
              <a:sym typeface="Arial"/>
            </a:endParaRPr>
          </a:p>
        </p:txBody>
      </p:sp>
      <p:sp>
        <p:nvSpPr>
          <p:cNvPr id="323" name="Google Shape;323;p54"/>
          <p:cNvSpPr/>
          <p:nvPr/>
        </p:nvSpPr>
        <p:spPr>
          <a:xfrm>
            <a:off x="576620" y="2196502"/>
            <a:ext cx="2873829" cy="923330"/>
          </a:xfrm>
          <a:prstGeom prst="rect">
            <a:avLst/>
          </a:prstGeom>
          <a:noFill/>
          <a:ln>
            <a:noFill/>
          </a:ln>
        </p:spPr>
        <p:txBody>
          <a:bodyPr spcFirstLastPara="1"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 برای مطالبات (DSO)</a:t>
            </a:r>
            <a:endParaRPr/>
          </a:p>
          <a:p>
            <a:pPr marL="0" marR="0" lvl="0" indent="-1143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 برای موجودی (DIO)</a:t>
            </a:r>
            <a:endParaRPr/>
          </a:p>
          <a:p>
            <a:pPr marL="0" marR="0" lvl="0" indent="-1143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 برای پرداخت‌ها (DPO)</a:t>
            </a:r>
            <a:endParaRPr/>
          </a:p>
        </p:txBody>
      </p:sp>
      <p:sp>
        <p:nvSpPr>
          <p:cNvPr id="324" name="Google Shape;324;p54"/>
          <p:cNvSpPr txBox="1"/>
          <p:nvPr/>
        </p:nvSpPr>
        <p:spPr>
          <a:xfrm>
            <a:off x="6053244" y="2194181"/>
            <a:ext cx="21534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Yekan Bakh" panose="00000500000000000000" pitchFamily="50" charset="-78"/>
                <a:cs typeface="Yekan Bakh" panose="00000500000000000000" pitchFamily="50" charset="-78"/>
                <a:sym typeface="Arial"/>
              </a:rPr>
              <a:t>روزهای وصول مطالبات</a:t>
            </a:r>
            <a:endParaRPr sz="1200" b="0" i="0" u="none" strike="noStrike" cap="none">
              <a:solidFill>
                <a:srgbClr val="000000"/>
              </a:solidFill>
              <a:latin typeface="Yekan Bakh" panose="00000500000000000000" pitchFamily="50" charset="-78"/>
              <a:cs typeface="Yekan Bakh" panose="00000500000000000000" pitchFamily="50" charset="-78"/>
              <a:sym typeface="Arial"/>
            </a:endParaRPr>
          </a:p>
        </p:txBody>
      </p:sp>
      <p:sp>
        <p:nvSpPr>
          <p:cNvPr id="325" name="Google Shape;325;p54"/>
          <p:cNvSpPr txBox="1"/>
          <p:nvPr/>
        </p:nvSpPr>
        <p:spPr>
          <a:xfrm>
            <a:off x="6053244" y="2460800"/>
            <a:ext cx="20310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Yekan Bakh" panose="00000500000000000000" pitchFamily="50" charset="-78"/>
                <a:cs typeface="Yekan Bakh" panose="00000500000000000000" pitchFamily="50" charset="-78"/>
                <a:sym typeface="Arial"/>
              </a:rPr>
              <a:t>روزهای نگهداری موجودی</a:t>
            </a:r>
            <a:endParaRPr sz="1200" b="0" i="0" u="none" strike="noStrike" cap="none">
              <a:solidFill>
                <a:srgbClr val="000000"/>
              </a:solidFill>
              <a:latin typeface="Yekan Bakh" panose="00000500000000000000" pitchFamily="50" charset="-78"/>
              <a:cs typeface="Yekan Bakh" panose="00000500000000000000" pitchFamily="50" charset="-78"/>
              <a:sym typeface="Arial"/>
            </a:endParaRPr>
          </a:p>
        </p:txBody>
      </p:sp>
      <p:sp>
        <p:nvSpPr>
          <p:cNvPr id="326" name="Google Shape;326;p54"/>
          <p:cNvSpPr txBox="1"/>
          <p:nvPr/>
        </p:nvSpPr>
        <p:spPr>
          <a:xfrm>
            <a:off x="6098722" y="2751326"/>
            <a:ext cx="20310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Yekan Bakh" panose="00000500000000000000" pitchFamily="50" charset="-78"/>
                <a:cs typeface="Yekan Bakh" panose="00000500000000000000" pitchFamily="50" charset="-78"/>
                <a:sym typeface="Arial"/>
              </a:rPr>
              <a:t>روزهای پرداخت بدهی‌ها</a:t>
            </a:r>
            <a:endParaRPr sz="1200" b="0" i="0" u="none" strike="noStrike" cap="none">
              <a:solidFill>
                <a:srgbClr val="000000"/>
              </a:solidFill>
              <a:latin typeface="Yekan Bakh" panose="00000500000000000000" pitchFamily="50" charset="-78"/>
              <a:cs typeface="Yekan Bakh" panose="00000500000000000000" pitchFamily="50" charset="-78"/>
              <a:sym typeface="Arial"/>
            </a:endParaRPr>
          </a:p>
        </p:txBody>
      </p:sp>
      <p:grpSp>
        <p:nvGrpSpPr>
          <p:cNvPr id="327" name="Google Shape;327;p54"/>
          <p:cNvGrpSpPr/>
          <p:nvPr/>
        </p:nvGrpSpPr>
        <p:grpSpPr>
          <a:xfrm>
            <a:off x="838200" y="3084733"/>
            <a:ext cx="1543412" cy="1535855"/>
            <a:chOff x="305128" y="20500"/>
            <a:chExt cx="1543412" cy="1535855"/>
          </a:xfrm>
        </p:grpSpPr>
        <p:sp>
          <p:nvSpPr>
            <p:cNvPr id="328" name="Google Shape;328;p54"/>
            <p:cNvSpPr/>
            <p:nvPr/>
          </p:nvSpPr>
          <p:spPr>
            <a:xfrm>
              <a:off x="441801" y="102501"/>
              <a:ext cx="1324629" cy="1324629"/>
            </a:xfrm>
            <a:prstGeom prst="pie">
              <a:avLst>
                <a:gd name="adj1" fmla="val 16200000"/>
                <a:gd name="adj2" fmla="val 1800000"/>
              </a:avLst>
            </a:prstGeom>
            <a:solidFill>
              <a:srgbClr val="00579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4"/>
            <p:cNvSpPr txBox="1"/>
            <p:nvPr/>
          </p:nvSpPr>
          <p:spPr>
            <a:xfrm>
              <a:off x="1139912" y="383196"/>
              <a:ext cx="473082" cy="39423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1" i="0" u="none" strike="noStrike" cap="none">
                  <a:solidFill>
                    <a:schemeClr val="dk2"/>
                  </a:solidFill>
                  <a:latin typeface="Arial"/>
                  <a:ea typeface="Arial"/>
                  <a:cs typeface="Arial"/>
                  <a:sym typeface="Arial"/>
                </a:rPr>
                <a:t>DSO: 40 Days</a:t>
              </a:r>
              <a:endParaRPr/>
            </a:p>
          </p:txBody>
        </p:sp>
        <p:sp>
          <p:nvSpPr>
            <p:cNvPr id="330" name="Google Shape;330;p54"/>
            <p:cNvSpPr/>
            <p:nvPr/>
          </p:nvSpPr>
          <p:spPr>
            <a:xfrm>
              <a:off x="414520" y="149809"/>
              <a:ext cx="1324629" cy="1324629"/>
            </a:xfrm>
            <a:prstGeom prst="pie">
              <a:avLst>
                <a:gd name="adj1" fmla="val 1800000"/>
                <a:gd name="adj2" fmla="val 9000000"/>
              </a:avLst>
            </a:prstGeom>
            <a:solidFill>
              <a:srgbClr val="00579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4"/>
            <p:cNvSpPr txBox="1"/>
            <p:nvPr/>
          </p:nvSpPr>
          <p:spPr>
            <a:xfrm>
              <a:off x="729908" y="1009241"/>
              <a:ext cx="709623" cy="34692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1" i="0" u="none" strike="noStrike" cap="none">
                  <a:solidFill>
                    <a:schemeClr val="dk2"/>
                  </a:solidFill>
                  <a:latin typeface="Arial"/>
                  <a:ea typeface="Arial"/>
                  <a:cs typeface="Arial"/>
                  <a:sym typeface="Arial"/>
                </a:rPr>
                <a:t>DIO: 50 Days</a:t>
              </a:r>
              <a:endParaRPr/>
            </a:p>
          </p:txBody>
        </p:sp>
        <p:sp>
          <p:nvSpPr>
            <p:cNvPr id="332" name="Google Shape;332;p54"/>
            <p:cNvSpPr/>
            <p:nvPr/>
          </p:nvSpPr>
          <p:spPr>
            <a:xfrm>
              <a:off x="387239" y="102501"/>
              <a:ext cx="1324629" cy="1324629"/>
            </a:xfrm>
            <a:prstGeom prst="pie">
              <a:avLst>
                <a:gd name="adj1" fmla="val 9000000"/>
                <a:gd name="adj2" fmla="val 16200000"/>
              </a:avLst>
            </a:prstGeom>
            <a:solidFill>
              <a:srgbClr val="00579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4"/>
            <p:cNvSpPr txBox="1"/>
            <p:nvPr/>
          </p:nvSpPr>
          <p:spPr>
            <a:xfrm>
              <a:off x="540675" y="383196"/>
              <a:ext cx="473082" cy="394235"/>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1" i="0" u="none" strike="noStrike" cap="none">
                  <a:solidFill>
                    <a:schemeClr val="dk2"/>
                  </a:solidFill>
                  <a:latin typeface="Arial"/>
                  <a:ea typeface="Arial"/>
                  <a:cs typeface="Arial"/>
                  <a:sym typeface="Arial"/>
                </a:rPr>
                <a:t>DPO: 15 Days</a:t>
              </a:r>
              <a:endParaRPr/>
            </a:p>
          </p:txBody>
        </p:sp>
        <p:sp>
          <p:nvSpPr>
            <p:cNvPr id="334" name="Google Shape;334;p54"/>
            <p:cNvSpPr/>
            <p:nvPr/>
          </p:nvSpPr>
          <p:spPr>
            <a:xfrm>
              <a:off x="359909" y="20500"/>
              <a:ext cx="1488631" cy="1488631"/>
            </a:xfrm>
            <a:custGeom>
              <a:avLst/>
              <a:gdLst/>
              <a:ahLst/>
              <a:cxnLst/>
              <a:rect l="l" t="t" r="r" b="b"/>
              <a:pathLst>
                <a:path w="120000" h="120000" extrusionOk="0">
                  <a:moveTo>
                    <a:pt x="59991" y="4067"/>
                  </a:moveTo>
                  <a:lnTo>
                    <a:pt x="59991" y="4067"/>
                  </a:lnTo>
                  <a:cubicBezTo>
                    <a:pt x="79078" y="4064"/>
                    <a:pt x="96849" y="13795"/>
                    <a:pt x="107129" y="29878"/>
                  </a:cubicBezTo>
                  <a:cubicBezTo>
                    <a:pt x="117408" y="45960"/>
                    <a:pt x="118776" y="66175"/>
                    <a:pt x="110758" y="83496"/>
                  </a:cubicBezTo>
                  <a:lnTo>
                    <a:pt x="114269" y="85523"/>
                  </a:lnTo>
                  <a:lnTo>
                    <a:pt x="105797" y="86441"/>
                  </a:lnTo>
                  <a:lnTo>
                    <a:pt x="101940" y="78405"/>
                  </a:lnTo>
                  <a:lnTo>
                    <a:pt x="105449" y="80431"/>
                  </a:lnTo>
                  <a:cubicBezTo>
                    <a:pt x="112382" y="65011"/>
                    <a:pt x="111022" y="47127"/>
                    <a:pt x="101838" y="32932"/>
                  </a:cubicBezTo>
                  <a:cubicBezTo>
                    <a:pt x="92654" y="18737"/>
                    <a:pt x="76899" y="10167"/>
                    <a:pt x="59992" y="10169"/>
                  </a:cubicBezTo>
                  <a:close/>
                </a:path>
              </a:pathLst>
            </a:custGeom>
            <a:solidFill>
              <a:srgbClr val="A8B3CA"/>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4"/>
            <p:cNvSpPr/>
            <p:nvPr/>
          </p:nvSpPr>
          <p:spPr>
            <a:xfrm>
              <a:off x="332519" y="67724"/>
              <a:ext cx="1488631" cy="1488631"/>
            </a:xfrm>
            <a:custGeom>
              <a:avLst/>
              <a:gdLst/>
              <a:ahLst/>
              <a:cxnLst/>
              <a:rect l="l" t="t" r="r" b="b"/>
              <a:pathLst>
                <a:path w="120000" h="120000" extrusionOk="0">
                  <a:moveTo>
                    <a:pt x="108435" y="87973"/>
                  </a:moveTo>
                  <a:cubicBezTo>
                    <a:pt x="98891" y="104498"/>
                    <a:pt x="81581" y="115017"/>
                    <a:pt x="62518" y="115876"/>
                  </a:cubicBezTo>
                  <a:cubicBezTo>
                    <a:pt x="43454" y="116735"/>
                    <a:pt x="25269" y="107816"/>
                    <a:pt x="14277" y="92216"/>
                  </a:cubicBezTo>
                  <a:lnTo>
                    <a:pt x="10766" y="94244"/>
                  </a:lnTo>
                  <a:lnTo>
                    <a:pt x="14207" y="86447"/>
                  </a:lnTo>
                  <a:lnTo>
                    <a:pt x="23095" y="87124"/>
                  </a:lnTo>
                  <a:lnTo>
                    <a:pt x="19585" y="89151"/>
                  </a:lnTo>
                  <a:cubicBezTo>
                    <a:pt x="29474" y="102860"/>
                    <a:pt x="45637" y="110621"/>
                    <a:pt x="62519" y="109767"/>
                  </a:cubicBezTo>
                  <a:cubicBezTo>
                    <a:pt x="79400" y="108913"/>
                    <a:pt x="94697" y="99559"/>
                    <a:pt x="103151" y="84922"/>
                  </a:cubicBezTo>
                  <a:close/>
                </a:path>
              </a:pathLst>
            </a:custGeom>
            <a:solidFill>
              <a:srgbClr val="A8B3CA"/>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4"/>
            <p:cNvSpPr/>
            <p:nvPr/>
          </p:nvSpPr>
          <p:spPr>
            <a:xfrm>
              <a:off x="305128" y="20500"/>
              <a:ext cx="1488631" cy="1488631"/>
            </a:xfrm>
            <a:custGeom>
              <a:avLst/>
              <a:gdLst/>
              <a:ahLst/>
              <a:cxnLst/>
              <a:rect l="l" t="t" r="r" b="b"/>
              <a:pathLst>
                <a:path w="120000" h="120000" extrusionOk="0">
                  <a:moveTo>
                    <a:pt x="11561" y="87966"/>
                  </a:moveTo>
                  <a:cubicBezTo>
                    <a:pt x="2017" y="71436"/>
                    <a:pt x="1562" y="51181"/>
                    <a:pt x="10353" y="34238"/>
                  </a:cubicBezTo>
                  <a:cubicBezTo>
                    <a:pt x="19144" y="17296"/>
                    <a:pt x="35968" y="6007"/>
                    <a:pt x="54979" y="4293"/>
                  </a:cubicBezTo>
                  <a:lnTo>
                    <a:pt x="54979" y="239"/>
                  </a:lnTo>
                  <a:lnTo>
                    <a:pt x="60009" y="7118"/>
                  </a:lnTo>
                  <a:lnTo>
                    <a:pt x="54977" y="14476"/>
                  </a:lnTo>
                  <a:lnTo>
                    <a:pt x="54978" y="10423"/>
                  </a:lnTo>
                  <a:cubicBezTo>
                    <a:pt x="38157" y="12127"/>
                    <a:pt x="23347" y="22244"/>
                    <a:pt x="15643" y="37294"/>
                  </a:cubicBezTo>
                  <a:cubicBezTo>
                    <a:pt x="7939" y="52344"/>
                    <a:pt x="8392" y="70273"/>
                    <a:pt x="16845" y="84915"/>
                  </a:cubicBezTo>
                  <a:close/>
                </a:path>
              </a:pathLst>
            </a:custGeom>
            <a:solidFill>
              <a:srgbClr val="A8B3CA"/>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54"/>
          <p:cNvSpPr txBox="1"/>
          <p:nvPr/>
        </p:nvSpPr>
        <p:spPr>
          <a:xfrm>
            <a:off x="2452986" y="3774995"/>
            <a:ext cx="27513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CCC = 40 + 50 – 15 = 75 (Days)</a:t>
            </a:r>
            <a:endParaRPr sz="1400" b="0" i="0" u="none" strike="noStrike" cap="none">
              <a:solidFill>
                <a:srgbClr val="000000"/>
              </a:solidFill>
              <a:latin typeface="Arial"/>
              <a:ea typeface="Arial"/>
              <a:cs typeface="Arial"/>
              <a:sym typeface="Arial"/>
            </a:endParaRPr>
          </a:p>
        </p:txBody>
      </p:sp>
      <p:sp>
        <p:nvSpPr>
          <p:cNvPr id="338" name="Google Shape;338;p54"/>
          <p:cNvSpPr txBox="1"/>
          <p:nvPr/>
        </p:nvSpPr>
        <p:spPr>
          <a:xfrm>
            <a:off x="5241472" y="3852661"/>
            <a:ext cx="3584121" cy="461624"/>
          </a:xfrm>
          <a:prstGeom prst="rect">
            <a:avLst/>
          </a:prstGeom>
          <a:noFill/>
          <a:ln>
            <a:noFill/>
          </a:ln>
        </p:spPr>
        <p:txBody>
          <a:bodyPr spcFirstLastPara="1" wrap="square" lIns="91425" tIns="45700" rIns="91425" bIns="45700" anchor="t" anchorCtr="0">
            <a:spAutoFit/>
          </a:bodyPr>
          <a:lstStyle/>
          <a:p>
            <a:pPr marL="0" marR="0" lvl="0" indent="0" algn="just" rtl="1">
              <a:lnSpc>
                <a:spcPct val="100000"/>
              </a:lnSpc>
              <a:spcBef>
                <a:spcPts val="0"/>
              </a:spcBef>
              <a:spcAft>
                <a:spcPts val="0"/>
              </a:spcAft>
              <a:buNone/>
            </a:pPr>
            <a:r>
              <a:rPr lang="en" sz="1200" b="0" i="0" u="none" strike="noStrike" cap="none">
                <a:solidFill>
                  <a:srgbClr val="000000"/>
                </a:solidFill>
                <a:latin typeface="Yekan Bakh" panose="00000500000000000000" pitchFamily="50" charset="-78"/>
                <a:cs typeface="Yekan Bakh" panose="00000500000000000000" pitchFamily="50" charset="-78"/>
                <a:sym typeface="Arial"/>
              </a:rPr>
              <a:t>تفسیر: یعنی به طور متوسط ۷۵ روز طول می‌کشد</a:t>
            </a:r>
            <a:endParaRPr sz="1200">
              <a:latin typeface="Yekan Bakh" panose="00000500000000000000" pitchFamily="50" charset="-78"/>
              <a:cs typeface="Yekan Bakh" panose="00000500000000000000" pitchFamily="50" charset="-78"/>
            </a:endParaRPr>
          </a:p>
          <a:p>
            <a:pPr marL="0" marR="0" lvl="0" indent="0" algn="just" rtl="1">
              <a:lnSpc>
                <a:spcPct val="100000"/>
              </a:lnSpc>
              <a:spcBef>
                <a:spcPts val="0"/>
              </a:spcBef>
              <a:spcAft>
                <a:spcPts val="0"/>
              </a:spcAft>
              <a:buNone/>
            </a:pPr>
            <a:r>
              <a:rPr lang="en" sz="1200" b="0" i="0" u="none" strike="noStrike" cap="none">
                <a:solidFill>
                  <a:srgbClr val="000000"/>
                </a:solidFill>
                <a:latin typeface="Yekan Bakh" panose="00000500000000000000" pitchFamily="50" charset="-78"/>
                <a:cs typeface="Yekan Bakh" panose="00000500000000000000" pitchFamily="50" charset="-78"/>
                <a:sym typeface="Arial"/>
              </a:rPr>
              <a:t> تا پولی که خرج می‌کنیم دوباره به صورت نقد برگردد.</a:t>
            </a:r>
            <a:endParaRPr sz="1200">
              <a:latin typeface="Yekan Bakh" panose="00000500000000000000" pitchFamily="50" charset="-78"/>
              <a:cs typeface="Yekan Bakh" panose="00000500000000000000" pitchFamily="50" charset="-78"/>
            </a:endParaRPr>
          </a:p>
        </p:txBody>
      </p:sp>
      <p:sp>
        <p:nvSpPr>
          <p:cNvPr id="339" name="Google Shape;339;p54"/>
          <p:cNvSpPr txBox="1"/>
          <p:nvPr/>
        </p:nvSpPr>
        <p:spPr>
          <a:xfrm>
            <a:off x="3032848" y="2144572"/>
            <a:ext cx="2751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Days Sales Outstanding</a:t>
            </a:r>
            <a:endParaRPr sz="1800">
              <a:solidFill>
                <a:schemeClr val="dk2"/>
              </a:solidFill>
              <a:latin typeface="Lato"/>
              <a:ea typeface="Lato"/>
              <a:cs typeface="Lato"/>
              <a:sym typeface="Lato"/>
            </a:endParaRPr>
          </a:p>
        </p:txBody>
      </p:sp>
      <p:sp>
        <p:nvSpPr>
          <p:cNvPr id="340" name="Google Shape;340;p54"/>
          <p:cNvSpPr txBox="1"/>
          <p:nvPr/>
        </p:nvSpPr>
        <p:spPr>
          <a:xfrm>
            <a:off x="3053075" y="2407850"/>
            <a:ext cx="3356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Days Inventory Outstanding</a:t>
            </a:r>
            <a:endParaRPr sz="1800">
              <a:solidFill>
                <a:schemeClr val="dk2"/>
              </a:solidFill>
              <a:latin typeface="Lato"/>
              <a:ea typeface="Lato"/>
              <a:cs typeface="Lato"/>
              <a:sym typeface="Lato"/>
            </a:endParaRPr>
          </a:p>
        </p:txBody>
      </p:sp>
      <p:sp>
        <p:nvSpPr>
          <p:cNvPr id="341" name="Google Shape;341;p54"/>
          <p:cNvSpPr txBox="1"/>
          <p:nvPr/>
        </p:nvSpPr>
        <p:spPr>
          <a:xfrm>
            <a:off x="3077495" y="2665623"/>
            <a:ext cx="3600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Days Payables Outstanding</a:t>
            </a:r>
            <a:endParaRPr sz="1800">
              <a:solidFill>
                <a:schemeClr val="dk2"/>
              </a:solidFill>
              <a:latin typeface="Lato"/>
              <a:ea typeface="Lato"/>
              <a:cs typeface="Lato"/>
              <a:sym typeface="Lato"/>
            </a:endParaRPr>
          </a:p>
        </p:txBody>
      </p:sp>
      <p:pic>
        <p:nvPicPr>
          <p:cNvPr id="2" name="Graphic 1">
            <a:extLst>
              <a:ext uri="{FF2B5EF4-FFF2-40B4-BE49-F238E27FC236}">
                <a16:creationId xmlns:a16="http://schemas.microsoft.com/office/drawing/2014/main" id="{CC864C9E-6246-A0D0-B77E-5B6B1B58F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76931"/>
            <a:ext cx="7467600" cy="2952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55"/>
          <p:cNvPicPr preferRelativeResize="0"/>
          <p:nvPr/>
        </p:nvPicPr>
        <p:blipFill>
          <a:blip r:embed="rId3">
            <a:alphaModFix/>
          </a:blip>
          <a:stretch>
            <a:fillRect/>
          </a:stretch>
        </p:blipFill>
        <p:spPr>
          <a:xfrm>
            <a:off x="66425" y="304800"/>
            <a:ext cx="8602134" cy="4838700"/>
          </a:xfrm>
          <a:prstGeom prst="rect">
            <a:avLst/>
          </a:prstGeom>
          <a:noFill/>
          <a:ln>
            <a:noFill/>
          </a:ln>
        </p:spPr>
      </p:pic>
      <p:sp>
        <p:nvSpPr>
          <p:cNvPr id="347" name="Google Shape;347;p55"/>
          <p:cNvSpPr txBox="1"/>
          <p:nvPr/>
        </p:nvSpPr>
        <p:spPr>
          <a:xfrm>
            <a:off x="2211175" y="152400"/>
            <a:ext cx="3940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2"/>
                </a:solidFill>
              </a:rPr>
              <a:t>«شاخص‌ریسک کلیدی برای تصمیم‌گیری»</a:t>
            </a:r>
            <a:endParaRPr sz="1800">
              <a:solidFill>
                <a:schemeClr val="dk2"/>
              </a:solidFill>
            </a:endParaRPr>
          </a:p>
        </p:txBody>
      </p:sp>
      <p:sp>
        <p:nvSpPr>
          <p:cNvPr id="348" name="Google Shape;348;p55"/>
          <p:cNvSpPr txBox="1"/>
          <p:nvPr/>
        </p:nvSpPr>
        <p:spPr>
          <a:xfrm>
            <a:off x="5019325" y="1712450"/>
            <a:ext cx="1844100" cy="10335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800">
                <a:solidFill>
                  <a:schemeClr val="dk2"/>
                </a:solidFill>
                <a:latin typeface="Lato"/>
                <a:ea typeface="Lato"/>
                <a:cs typeface="Lato"/>
                <a:sym typeface="Lato"/>
              </a:rPr>
              <a:t> به طور مثال: تمرکز مشتری</a:t>
            </a:r>
            <a:endParaRPr sz="1800">
              <a:solidFill>
                <a:schemeClr val="dk2"/>
              </a:solidFill>
              <a:latin typeface="Lato"/>
              <a:ea typeface="Lato"/>
              <a:cs typeface="Lato"/>
              <a:sym typeface="Lato"/>
            </a:endParaRPr>
          </a:p>
        </p:txBody>
      </p:sp>
      <p:pic>
        <p:nvPicPr>
          <p:cNvPr id="349" name="Google Shape;349;p55"/>
          <p:cNvPicPr preferRelativeResize="0"/>
          <p:nvPr/>
        </p:nvPicPr>
        <p:blipFill>
          <a:blip r:embed="rId4">
            <a:alphaModFix/>
          </a:blip>
          <a:stretch>
            <a:fillRect/>
          </a:stretch>
        </p:blipFill>
        <p:spPr>
          <a:xfrm>
            <a:off x="176306" y="198344"/>
            <a:ext cx="8791388" cy="4945156"/>
          </a:xfrm>
          <a:prstGeom prst="rect">
            <a:avLst/>
          </a:prstGeom>
          <a:noFill/>
          <a:ln>
            <a:noFill/>
          </a:ln>
        </p:spPr>
      </p:pic>
      <p:pic>
        <p:nvPicPr>
          <p:cNvPr id="2" name="Google Shape;223;p39">
            <a:extLst>
              <a:ext uri="{FF2B5EF4-FFF2-40B4-BE49-F238E27FC236}">
                <a16:creationId xmlns:a16="http://schemas.microsoft.com/office/drawing/2014/main" id="{CE8C737A-885F-4B41-B155-66AA94826C0D}"/>
              </a:ext>
            </a:extLst>
          </p:cNvPr>
          <p:cNvPicPr preferRelativeResize="0"/>
          <p:nvPr/>
        </p:nvPicPr>
        <p:blipFill rotWithShape="1">
          <a:blip r:embed="rId5">
            <a:alphaModFix/>
          </a:blip>
          <a:srcRect/>
          <a:stretch/>
        </p:blipFill>
        <p:spPr>
          <a:xfrm rot="5400000">
            <a:off x="1387958" y="-1306037"/>
            <a:ext cx="6368083" cy="9184196"/>
          </a:xfrm>
          <a:prstGeom prst="rect">
            <a:avLst/>
          </a:prstGeom>
          <a:noFill/>
          <a:ln>
            <a:noFill/>
          </a:ln>
        </p:spPr>
      </p:pic>
      <p:sp>
        <p:nvSpPr>
          <p:cNvPr id="350" name="Google Shape;350;p55"/>
          <p:cNvSpPr txBox="1"/>
          <p:nvPr/>
        </p:nvSpPr>
        <p:spPr>
          <a:xfrm>
            <a:off x="2551375" y="351256"/>
            <a:ext cx="3600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«شاخص‌ </a:t>
            </a:r>
            <a:r>
              <a:rPr lang="en" sz="1800">
                <a:solidFill>
                  <a:srgbClr val="24428D"/>
                </a:solidFill>
                <a:latin typeface="Diba" panose="01000504000000020004" pitchFamily="2" charset="-78"/>
                <a:ea typeface="Diba" panose="01000504000000020004" pitchFamily="2" charset="-78"/>
                <a:cs typeface="Diba" panose="01000504000000020004" pitchFamily="2" charset="-78"/>
              </a:rPr>
              <a:t>ریسک </a:t>
            </a:r>
            <a:r>
              <a:rPr lang="en"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rPr>
              <a:t>کلیدی برای تصمیم‌گیری»</a:t>
            </a:r>
            <a:endParaRPr sz="1800" b="0" i="0" u="none" strike="noStrike" cap="none">
              <a:solidFill>
                <a:srgbClr val="24428D"/>
              </a:solidFill>
              <a:latin typeface="Diba" panose="01000504000000020004" pitchFamily="2" charset="-78"/>
              <a:ea typeface="Diba" panose="01000504000000020004" pitchFamily="2" charset="-78"/>
              <a:cs typeface="Diba" panose="01000504000000020004" pitchFamily="2" charset="-78"/>
              <a:sym typeface="Arial"/>
            </a:endParaRPr>
          </a:p>
        </p:txBody>
      </p:sp>
      <p:pic>
        <p:nvPicPr>
          <p:cNvPr id="4" name="Graphic 3">
            <a:extLst>
              <a:ext uri="{FF2B5EF4-FFF2-40B4-BE49-F238E27FC236}">
                <a16:creationId xmlns:a16="http://schemas.microsoft.com/office/drawing/2014/main" id="{E3A3A0D6-7AFC-DE47-DC00-7BDFFC8FFB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653027"/>
            <a:ext cx="7467600" cy="2952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6"/>
          <p:cNvPicPr preferRelativeResize="0"/>
          <p:nvPr/>
        </p:nvPicPr>
        <p:blipFill rotWithShape="1">
          <a:blip r:embed="rId3">
            <a:alphaModFix/>
          </a:blip>
          <a:srcRect/>
          <a:stretch/>
        </p:blipFill>
        <p:spPr>
          <a:xfrm rot="-5400000">
            <a:off x="1979566" y="-1979565"/>
            <a:ext cx="5184871" cy="9144002"/>
          </a:xfrm>
          <a:prstGeom prst="rect">
            <a:avLst/>
          </a:prstGeom>
          <a:noFill/>
          <a:ln>
            <a:noFill/>
          </a:ln>
        </p:spPr>
      </p:pic>
      <p:sp>
        <p:nvSpPr>
          <p:cNvPr id="356" name="Google Shape;356;p56"/>
          <p:cNvSpPr txBox="1">
            <a:spLocks noGrp="1"/>
          </p:cNvSpPr>
          <p:nvPr>
            <p:ph type="title" idx="4294967295"/>
          </p:nvPr>
        </p:nvSpPr>
        <p:spPr>
          <a:xfrm>
            <a:off x="2520775" y="2057825"/>
            <a:ext cx="4102449" cy="1234015"/>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3000"/>
              <a:buNone/>
            </a:pPr>
            <a:r>
              <a:rPr lang="en" sz="2800">
                <a:solidFill>
                  <a:schemeClr val="lt1"/>
                </a:solidFill>
                <a:latin typeface="Vazirmatn"/>
                <a:ea typeface="Vazirmatn"/>
                <a:cs typeface="Vazirmatn"/>
                <a:sym typeface="Vazirmatn"/>
              </a:rPr>
              <a:t>باسپاس از حسن توجه شما</a:t>
            </a:r>
            <a:endParaRPr sz="2800">
              <a:solidFill>
                <a:schemeClr val="lt1"/>
              </a:solidFill>
              <a:latin typeface="Vazirmatn"/>
              <a:ea typeface="Vazirmatn"/>
              <a:cs typeface="Vazirmatn"/>
              <a:sym typeface="Vazirmatn"/>
            </a:endParaRPr>
          </a:p>
          <a:p>
            <a:pPr marL="0" lvl="0" indent="0" algn="ctr" rtl="1">
              <a:lnSpc>
                <a:spcPct val="100000"/>
              </a:lnSpc>
              <a:spcBef>
                <a:spcPts val="1600"/>
              </a:spcBef>
              <a:spcAft>
                <a:spcPts val="1600"/>
              </a:spcAft>
              <a:buSzPts val="3000"/>
              <a:buNone/>
            </a:pPr>
            <a:r>
              <a:rPr lang="en" sz="2060">
                <a:solidFill>
                  <a:schemeClr val="lt1"/>
                </a:solidFill>
                <a:latin typeface="Vazirmatn"/>
                <a:ea typeface="Vazirmatn"/>
                <a:cs typeface="Vazirmatn"/>
                <a:sym typeface="Vazirmatn"/>
              </a:rPr>
              <a:t> </a:t>
            </a:r>
            <a:r>
              <a:rPr lang="fa-IR" sz="2060">
                <a:solidFill>
                  <a:schemeClr val="lt1"/>
                </a:solidFill>
                <a:latin typeface="Vazirmatn"/>
                <a:ea typeface="Vazirmatn"/>
                <a:cs typeface="Vazirmatn"/>
                <a:sym typeface="Vazirmatn"/>
              </a:rPr>
              <a:t>تیم ماهر مشاوران</a:t>
            </a:r>
            <a:endParaRPr sz="2060">
              <a:solidFill>
                <a:schemeClr val="lt1"/>
              </a:solidFill>
              <a:latin typeface="Vazirmatn"/>
              <a:ea typeface="Vazirmatn"/>
              <a:cs typeface="Vazirmatn"/>
              <a:sym typeface="Vazirmat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8"/>
          <p:cNvPicPr preferRelativeResize="0"/>
          <p:nvPr/>
        </p:nvPicPr>
        <p:blipFill rotWithShape="1">
          <a:blip r:embed="rId3">
            <a:alphaModFix/>
          </a:blip>
          <a:srcRect/>
          <a:stretch/>
        </p:blipFill>
        <p:spPr>
          <a:xfrm rot="5400000">
            <a:off x="1367861" y="-1411084"/>
            <a:ext cx="6368082" cy="9184196"/>
          </a:xfrm>
          <a:prstGeom prst="rect">
            <a:avLst/>
          </a:prstGeom>
          <a:noFill/>
          <a:ln>
            <a:noFill/>
          </a:ln>
        </p:spPr>
      </p:pic>
      <p:sp>
        <p:nvSpPr>
          <p:cNvPr id="146" name="Google Shape;146;p28"/>
          <p:cNvSpPr txBox="1"/>
          <p:nvPr/>
        </p:nvSpPr>
        <p:spPr>
          <a:xfrm>
            <a:off x="292196" y="367879"/>
            <a:ext cx="8520643" cy="3740984"/>
          </a:xfrm>
          <a:prstGeom prst="rect">
            <a:avLst/>
          </a:prstGeom>
          <a:noFill/>
          <a:ln>
            <a:noFill/>
          </a:ln>
        </p:spPr>
        <p:txBody>
          <a:bodyPr spcFirstLastPara="1" wrap="square" lIns="91425" tIns="45700" rIns="91425" bIns="45700" anchor="t" anchorCtr="0">
            <a:spAutoFit/>
          </a:bodyPr>
          <a:lstStyle/>
          <a:p>
            <a:pPr marL="0" marR="0" lvl="0" indent="0" algn="just" rtl="1">
              <a:lnSpc>
                <a:spcPct val="115000"/>
              </a:lnSpc>
              <a:spcBef>
                <a:spcPts val="800"/>
              </a:spcBef>
              <a:spcAft>
                <a:spcPts val="0"/>
              </a:spcAft>
              <a:buClr>
                <a:srgbClr val="000000"/>
              </a:buClr>
              <a:buSzPts val="1400"/>
              <a:buFont typeface="Arial"/>
              <a:buNone/>
            </a:pPr>
            <a:r>
              <a:rPr lang="en" sz="2100">
                <a:solidFill>
                  <a:srgbClr val="24428D"/>
                </a:solidFill>
                <a:latin typeface="Diba" panose="01000504000000020004" pitchFamily="2" charset="-78"/>
                <a:ea typeface="Diba" panose="01000504000000020004" pitchFamily="2" charset="-78"/>
                <a:cs typeface="Diba" panose="01000504000000020004" pitchFamily="2" charset="-78"/>
              </a:rPr>
              <a:t>هوش مصنوعی های دیگر</a:t>
            </a:r>
            <a:endParaRPr sz="2100">
              <a:solidFill>
                <a:srgbClr val="24428D"/>
              </a:solidFill>
              <a:latin typeface="Diba" panose="01000504000000020004" pitchFamily="2" charset="-78"/>
              <a:ea typeface="Diba" panose="01000504000000020004" pitchFamily="2" charset="-78"/>
              <a:cs typeface="Diba" panose="01000504000000020004" pitchFamily="2" charset="-78"/>
            </a:endParaRPr>
          </a:p>
          <a:p>
            <a:pPr marL="0" marR="0" lvl="0" indent="0" algn="just" rtl="0">
              <a:lnSpc>
                <a:spcPct val="115000"/>
              </a:lnSpc>
              <a:spcBef>
                <a:spcPts val="800"/>
              </a:spcBef>
              <a:spcAft>
                <a:spcPts val="0"/>
              </a:spcAft>
              <a:buClr>
                <a:srgbClr val="000000"/>
              </a:buClr>
              <a:buSzPts val="1400"/>
              <a:buFont typeface="Arial"/>
              <a:buNone/>
            </a:pPr>
            <a:r>
              <a:rPr lang="en" sz="2100" b="1"/>
              <a:t>Google Gemini</a:t>
            </a:r>
            <a:endParaRPr sz="2100" b="1"/>
          </a:p>
          <a:p>
            <a:pPr marL="0" marR="0" lvl="0" indent="0" algn="just" rtl="0">
              <a:lnSpc>
                <a:spcPct val="115000"/>
              </a:lnSpc>
              <a:spcBef>
                <a:spcPts val="800"/>
              </a:spcBef>
              <a:spcAft>
                <a:spcPts val="0"/>
              </a:spcAft>
              <a:buClr>
                <a:srgbClr val="000000"/>
              </a:buClr>
              <a:buSzPts val="1400"/>
              <a:buFont typeface="Arial"/>
              <a:buNone/>
            </a:pPr>
            <a:r>
              <a:rPr lang="en" u="sng">
                <a:solidFill>
                  <a:schemeClr val="hlink"/>
                </a:solidFill>
                <a:hlinkClick r:id="rId4"/>
              </a:rPr>
              <a:t>https://gemini.google.com/</a:t>
            </a:r>
            <a:endParaRPr/>
          </a:p>
          <a:p>
            <a:pPr marL="0" marR="0" lvl="0" indent="0" algn="just" rtl="0">
              <a:lnSpc>
                <a:spcPct val="115000"/>
              </a:lnSpc>
              <a:spcBef>
                <a:spcPts val="800"/>
              </a:spcBef>
              <a:spcAft>
                <a:spcPts val="0"/>
              </a:spcAft>
              <a:buClr>
                <a:srgbClr val="000000"/>
              </a:buClr>
              <a:buSzPts val="1400"/>
              <a:buFont typeface="Arial"/>
              <a:buNone/>
            </a:pPr>
            <a:r>
              <a:rPr lang="en" sz="2000" b="1"/>
              <a:t>DeepSeek Chat</a:t>
            </a:r>
            <a:endParaRPr sz="2000" b="1"/>
          </a:p>
          <a:p>
            <a:pPr marL="0" marR="0" lvl="0" indent="0" algn="just" rtl="0">
              <a:lnSpc>
                <a:spcPct val="115000"/>
              </a:lnSpc>
              <a:spcBef>
                <a:spcPts val="800"/>
              </a:spcBef>
              <a:spcAft>
                <a:spcPts val="0"/>
              </a:spcAft>
              <a:buClr>
                <a:srgbClr val="000000"/>
              </a:buClr>
              <a:buSzPts val="1400"/>
              <a:buFont typeface="Arial"/>
              <a:buNone/>
            </a:pPr>
            <a:r>
              <a:rPr lang="en" u="sng">
                <a:solidFill>
                  <a:schemeClr val="hlink"/>
                </a:solidFill>
                <a:hlinkClick r:id="rId5"/>
              </a:rPr>
              <a:t>https://chat.deepseek.com/</a:t>
            </a:r>
            <a:endParaRPr/>
          </a:p>
          <a:p>
            <a:pPr marL="0" marR="0" lvl="0" indent="0" algn="just" rtl="0">
              <a:lnSpc>
                <a:spcPct val="115000"/>
              </a:lnSpc>
              <a:spcBef>
                <a:spcPts val="800"/>
              </a:spcBef>
              <a:spcAft>
                <a:spcPts val="0"/>
              </a:spcAft>
              <a:buClr>
                <a:srgbClr val="000000"/>
              </a:buClr>
              <a:buSzPts val="1400"/>
              <a:buFont typeface="Arial"/>
              <a:buNone/>
            </a:pPr>
            <a:r>
              <a:rPr lang="en" sz="1800" b="1"/>
              <a:t>Microsoft Copilot</a:t>
            </a:r>
            <a:endParaRPr sz="1800" b="1"/>
          </a:p>
          <a:p>
            <a:pPr marL="0" marR="0" lvl="0" indent="0" algn="just" rtl="0">
              <a:lnSpc>
                <a:spcPct val="115000"/>
              </a:lnSpc>
              <a:spcBef>
                <a:spcPts val="800"/>
              </a:spcBef>
              <a:spcAft>
                <a:spcPts val="0"/>
              </a:spcAft>
              <a:buClr>
                <a:srgbClr val="000000"/>
              </a:buClr>
              <a:buSzPts val="1400"/>
              <a:buFont typeface="Arial"/>
              <a:buNone/>
            </a:pPr>
            <a:r>
              <a:rPr lang="en" u="sng">
                <a:solidFill>
                  <a:schemeClr val="hlink"/>
                </a:solidFill>
                <a:hlinkClick r:id="rId6"/>
              </a:rPr>
              <a:t>https://copilot.microsoft.com/</a:t>
            </a:r>
            <a:endParaRPr/>
          </a:p>
          <a:p>
            <a:pPr marL="0" marR="0" lvl="0" indent="0" algn="just" rtl="0">
              <a:lnSpc>
                <a:spcPct val="115000"/>
              </a:lnSpc>
              <a:spcBef>
                <a:spcPts val="800"/>
              </a:spcBef>
              <a:spcAft>
                <a:spcPts val="0"/>
              </a:spcAft>
              <a:buClr>
                <a:srgbClr val="000000"/>
              </a:buClr>
              <a:buSzPts val="1400"/>
              <a:buFont typeface="Arial"/>
              <a:buNone/>
            </a:pPr>
            <a:r>
              <a:rPr lang="en-US" sz="2000" b="1">
                <a:solidFill>
                  <a:schemeClr val="bg2"/>
                </a:solidFill>
              </a:rPr>
              <a:t>Claude</a:t>
            </a:r>
            <a:endParaRPr sz="3200" b="1">
              <a:solidFill>
                <a:schemeClr val="bg2"/>
              </a:solidFill>
            </a:endParaRPr>
          </a:p>
          <a:p>
            <a:pPr marL="0" marR="0" lvl="0" indent="0" algn="just" rtl="0">
              <a:lnSpc>
                <a:spcPct val="115000"/>
              </a:lnSpc>
              <a:spcBef>
                <a:spcPts val="800"/>
              </a:spcBef>
              <a:spcAft>
                <a:spcPts val="0"/>
              </a:spcAft>
              <a:buClr>
                <a:srgbClr val="000000"/>
              </a:buClr>
              <a:buSzPts val="1400"/>
              <a:buFont typeface="Arial"/>
              <a:buNone/>
            </a:pPr>
            <a:r>
              <a:rPr lang="en" u="sng">
                <a:solidFill>
                  <a:schemeClr val="hlink"/>
                </a:solidFill>
                <a:hlinkClick r:id="rId7"/>
              </a:rPr>
              <a:t>https://claude.ai/</a:t>
            </a:r>
            <a:endParaRPr/>
          </a:p>
        </p:txBody>
      </p:sp>
      <p:pic>
        <p:nvPicPr>
          <p:cNvPr id="3" name="Graphic 2">
            <a:extLst>
              <a:ext uri="{FF2B5EF4-FFF2-40B4-BE49-F238E27FC236}">
                <a16:creationId xmlns:a16="http://schemas.microsoft.com/office/drawing/2014/main" id="{B9FFC5D0-4982-3A1E-CE4F-E2867B71F4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200" y="4653027"/>
            <a:ext cx="7467600" cy="295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3" name="Google Shape;153;p29"/>
          <p:cNvPicPr preferRelativeResize="0"/>
          <p:nvPr/>
        </p:nvPicPr>
        <p:blipFill rotWithShape="1">
          <a:blip r:embed="rId3">
            <a:alphaModFix/>
          </a:blip>
          <a:srcRect/>
          <a:stretch/>
        </p:blipFill>
        <p:spPr>
          <a:xfrm rot="5400000">
            <a:off x="1367861" y="-1408057"/>
            <a:ext cx="6368082" cy="9184196"/>
          </a:xfrm>
          <a:prstGeom prst="rect">
            <a:avLst/>
          </a:prstGeom>
          <a:noFill/>
          <a:ln>
            <a:noFill/>
          </a:ln>
        </p:spPr>
      </p:pic>
      <p:sp>
        <p:nvSpPr>
          <p:cNvPr id="151" name="Google Shape;151;p29"/>
          <p:cNvSpPr txBox="1">
            <a:spLocks noGrp="1"/>
          </p:cNvSpPr>
          <p:nvPr>
            <p:ph type="title" idx="4294967295"/>
          </p:nvPr>
        </p:nvSpPr>
        <p:spPr>
          <a:xfrm>
            <a:off x="193925" y="715500"/>
            <a:ext cx="8758200" cy="37125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1600"/>
              </a:spcBef>
              <a:spcAft>
                <a:spcPts val="0"/>
              </a:spcAft>
              <a:buClr>
                <a:schemeClr val="dk2"/>
              </a:buClr>
              <a:buSzPts val="1100"/>
              <a:buFont typeface="Arial"/>
              <a:buNone/>
            </a:pPr>
            <a:endParaRPr sz="1800" b="0">
              <a:latin typeface="Arial"/>
              <a:ea typeface="Arial"/>
              <a:cs typeface="Arial"/>
              <a:sym typeface="Arial"/>
            </a:endParaRPr>
          </a:p>
          <a:p>
            <a:pPr marL="0" lvl="0" indent="0" algn="r" rtl="1">
              <a:lnSpc>
                <a:spcPct val="100000"/>
              </a:lnSpc>
              <a:spcBef>
                <a:spcPts val="1600"/>
              </a:spcBef>
              <a:spcAft>
                <a:spcPts val="1600"/>
              </a:spcAft>
              <a:buSzPts val="3000"/>
              <a:buNone/>
            </a:pPr>
            <a:endParaRPr sz="1800" b="0">
              <a:latin typeface="Arial"/>
              <a:ea typeface="Arial"/>
              <a:cs typeface="Arial"/>
              <a:sym typeface="Arial"/>
            </a:endParaRPr>
          </a:p>
        </p:txBody>
      </p:sp>
      <p:sp>
        <p:nvSpPr>
          <p:cNvPr id="155" name="Google Shape;155;p29"/>
          <p:cNvSpPr txBox="1"/>
          <p:nvPr/>
        </p:nvSpPr>
        <p:spPr>
          <a:xfrm>
            <a:off x="610997" y="293737"/>
            <a:ext cx="8237700" cy="3675581"/>
          </a:xfrm>
          <a:prstGeom prst="rect">
            <a:avLst/>
          </a:prstGeom>
          <a:noFill/>
          <a:ln>
            <a:noFill/>
          </a:ln>
        </p:spPr>
        <p:txBody>
          <a:bodyPr spcFirstLastPara="1" wrap="square" lIns="91425" tIns="45700" rIns="91425" bIns="45700" anchor="t" anchorCtr="0">
            <a:spAutoFit/>
          </a:bodyPr>
          <a:lstStyle/>
          <a:p>
            <a:pPr marL="0" marR="0" lvl="0" indent="0" algn="r" rtl="0">
              <a:lnSpc>
                <a:spcPct val="115000"/>
              </a:lnSpc>
              <a:spcBef>
                <a:spcPts val="800"/>
              </a:spcBef>
              <a:spcAft>
                <a:spcPts val="0"/>
              </a:spcAft>
              <a:buClr>
                <a:srgbClr val="000000"/>
              </a:buClr>
              <a:buSzPts val="1400"/>
              <a:buFont typeface="Arial"/>
              <a:buNone/>
            </a:pPr>
            <a:r>
              <a:rPr lang="en" sz="2100">
                <a:solidFill>
                  <a:srgbClr val="F46524"/>
                </a:solidFill>
                <a:latin typeface="Acumin Variable Concept Wide Ul" panose="020B0304020202020204" pitchFamily="34" charset="0"/>
                <a:ea typeface="Diba" panose="01000504000000020004" pitchFamily="2" charset="-78"/>
                <a:cs typeface="Diba" panose="01000504000000020004" pitchFamily="2" charset="-78"/>
              </a:rPr>
              <a:t>Advanced-Voice</a:t>
            </a:r>
            <a:r>
              <a:rPr lang="en" sz="2100">
                <a:solidFill>
                  <a:srgbClr val="24428D"/>
                </a:solidFill>
                <a:latin typeface="Diba" panose="01000504000000020004" pitchFamily="2" charset="-78"/>
                <a:ea typeface="Diba" panose="01000504000000020004" pitchFamily="2" charset="-78"/>
                <a:cs typeface="Diba" panose="01000504000000020004" pitchFamily="2" charset="-78"/>
              </a:rPr>
              <a:t>: تبدیل صدا به قدرت تصمیم‌گیری</a:t>
            </a:r>
            <a:endParaRPr sz="2100">
              <a:solidFill>
                <a:srgbClr val="24428D"/>
              </a:solidFill>
              <a:latin typeface="Diba" panose="01000504000000020004" pitchFamily="2" charset="-78"/>
              <a:ea typeface="Diba" panose="01000504000000020004" pitchFamily="2" charset="-78"/>
              <a:cs typeface="Diba" panose="01000504000000020004" pitchFamily="2" charset="-78"/>
            </a:endParaRPr>
          </a:p>
          <a:p>
            <a:pPr marL="0" lvl="0" indent="0" algn="r" rtl="1">
              <a:lnSpc>
                <a:spcPct val="115000"/>
              </a:lnSpc>
              <a:spcBef>
                <a:spcPts val="800"/>
              </a:spcBef>
              <a:spcAft>
                <a:spcPts val="0"/>
              </a:spcAft>
              <a:buClr>
                <a:schemeClr val="dk2"/>
              </a:buClr>
              <a:buSzPts val="1100"/>
              <a:buFont typeface="Arial"/>
              <a:buNone/>
            </a:pPr>
            <a:r>
              <a:rPr lang="en" sz="1200" b="1">
                <a:solidFill>
                  <a:schemeClr val="dk2"/>
                </a:solidFill>
                <a:latin typeface="Yekan Bakh" panose="00000500000000000000" pitchFamily="50" charset="-78"/>
                <a:cs typeface="Yekan Bakh" panose="00000500000000000000" pitchFamily="50" charset="-78"/>
              </a:rPr>
              <a:t>Advanced-Voice یک پلتفرم پیشرفته برای پردازش و تحلیل صوت است که می‌تواند تماس‌های مشتریان، جلسات و سخنرانی‌ها را به </a:t>
            </a:r>
            <a:r>
              <a:rPr lang="en" b="1" u="sng">
                <a:solidFill>
                  <a:schemeClr val="dk2"/>
                </a:solidFill>
                <a:latin typeface="Yekan Bakh" panose="00000500000000000000" pitchFamily="50" charset="-78"/>
                <a:cs typeface="Yekan Bakh" panose="00000500000000000000" pitchFamily="50" charset="-78"/>
              </a:rPr>
              <a:t>داده‌های عملی</a:t>
            </a:r>
            <a:r>
              <a:rPr lang="en" sz="1200" b="1">
                <a:solidFill>
                  <a:schemeClr val="dk2"/>
                </a:solidFill>
                <a:latin typeface="Yekan Bakh" panose="00000500000000000000" pitchFamily="50" charset="-78"/>
                <a:cs typeface="Yekan Bakh" panose="00000500000000000000" pitchFamily="50" charset="-78"/>
              </a:rPr>
              <a:t> تبدیل کند</a:t>
            </a:r>
            <a:r>
              <a:rPr lang="en" sz="1100">
                <a:solidFill>
                  <a:schemeClr val="dk2"/>
                </a:solidFill>
              </a:rPr>
              <a:t>.</a:t>
            </a:r>
            <a:br>
              <a:rPr lang="en" sz="1100">
                <a:solidFill>
                  <a:schemeClr val="dk2"/>
                </a:solidFill>
              </a:rPr>
            </a:br>
            <a:endParaRPr sz="1100">
              <a:solidFill>
                <a:schemeClr val="dk2"/>
              </a:solidFill>
            </a:endParaRPr>
          </a:p>
          <a:p>
            <a:pPr marL="0" lvl="0" indent="0" algn="r" rtl="1">
              <a:lnSpc>
                <a:spcPct val="115000"/>
              </a:lnSpc>
              <a:spcBef>
                <a:spcPts val="800"/>
              </a:spcBef>
              <a:spcAft>
                <a:spcPts val="0"/>
              </a:spcAft>
              <a:buClr>
                <a:schemeClr val="dk2"/>
              </a:buClr>
              <a:buSzPts val="1100"/>
              <a:buFont typeface="Arial"/>
              <a:buNone/>
            </a:pPr>
            <a:r>
              <a:rPr lang="en" sz="1200" b="1">
                <a:solidFill>
                  <a:schemeClr val="dk2"/>
                </a:solidFill>
                <a:latin typeface="Yekan Bakh" panose="00000500000000000000" pitchFamily="50" charset="-78"/>
                <a:cs typeface="Yekan Bakh" panose="00000500000000000000" pitchFamily="50" charset="-78"/>
              </a:rPr>
              <a:t>ویژگی‌ها:</a:t>
            </a:r>
            <a:endParaRPr sz="1200" b="1">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1200"/>
              </a:spcBef>
              <a:spcAft>
                <a:spcPts val="0"/>
              </a:spcAft>
              <a:buClr>
                <a:srgbClr val="F46524"/>
              </a:buClr>
              <a:buSzPts val="1100"/>
              <a:buChar char="●"/>
            </a:pPr>
            <a:r>
              <a:rPr lang="en" sz="1100">
                <a:solidFill>
                  <a:schemeClr val="dk2"/>
                </a:solidFill>
                <a:latin typeface="Yekan Bakh" panose="00000500000000000000" pitchFamily="50" charset="-78"/>
                <a:cs typeface="Yekan Bakh" panose="00000500000000000000" pitchFamily="50" charset="-78"/>
              </a:rPr>
              <a:t>تشخیص صدا و تبدیل به متن (Speech-to-Text) با دقت بالا</a:t>
            </a:r>
            <a:endParaRPr sz="1100">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0"/>
              </a:spcBef>
              <a:spcAft>
                <a:spcPts val="0"/>
              </a:spcAft>
              <a:buClr>
                <a:srgbClr val="F46524"/>
              </a:buClr>
              <a:buSzPts val="1100"/>
              <a:buChar char="●"/>
            </a:pPr>
            <a:r>
              <a:rPr lang="en" sz="1100">
                <a:solidFill>
                  <a:schemeClr val="dk2"/>
                </a:solidFill>
                <a:latin typeface="Yekan Bakh" panose="00000500000000000000" pitchFamily="50" charset="-78"/>
                <a:cs typeface="Yekan Bakh" panose="00000500000000000000" pitchFamily="50" charset="-78"/>
              </a:rPr>
              <a:t>تحلیل احساسات و لحن صحبت</a:t>
            </a:r>
            <a:endParaRPr sz="1100">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0"/>
              </a:spcBef>
              <a:spcAft>
                <a:spcPts val="0"/>
              </a:spcAft>
              <a:buClr>
                <a:srgbClr val="F46524"/>
              </a:buClr>
              <a:buSzPts val="1100"/>
              <a:buChar char="●"/>
            </a:pPr>
            <a:r>
              <a:rPr lang="en" sz="1100">
                <a:solidFill>
                  <a:schemeClr val="dk2"/>
                </a:solidFill>
                <a:latin typeface="Yekan Bakh" panose="00000500000000000000" pitchFamily="50" charset="-78"/>
                <a:cs typeface="Yekan Bakh" panose="00000500000000000000" pitchFamily="50" charset="-78"/>
              </a:rPr>
              <a:t>استخراج نکات کلیدی و موضوعات مهم از مکالمات</a:t>
            </a:r>
            <a:endParaRPr sz="1100">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0"/>
              </a:spcBef>
              <a:spcAft>
                <a:spcPts val="0"/>
              </a:spcAft>
              <a:buClr>
                <a:srgbClr val="F46524"/>
              </a:buClr>
              <a:buSzPts val="1100"/>
              <a:buChar char="●"/>
            </a:pPr>
            <a:r>
              <a:rPr lang="en" sz="1100">
                <a:solidFill>
                  <a:schemeClr val="dk2"/>
                </a:solidFill>
                <a:latin typeface="Yekan Bakh" panose="00000500000000000000" pitchFamily="50" charset="-78"/>
                <a:cs typeface="Yekan Bakh" panose="00000500000000000000" pitchFamily="50" charset="-78"/>
              </a:rPr>
              <a:t>تولید گزارش‌های مدیریتی سریع و قابل فهم</a:t>
            </a:r>
            <a:endParaRPr sz="1100">
              <a:solidFill>
                <a:schemeClr val="dk2"/>
              </a:solidFill>
              <a:latin typeface="Yekan Bakh" panose="00000500000000000000" pitchFamily="50" charset="-78"/>
              <a:cs typeface="Yekan Bakh" panose="00000500000000000000" pitchFamily="50" charset="-78"/>
            </a:endParaRPr>
          </a:p>
          <a:p>
            <a:pPr marL="0" lvl="0" indent="0" algn="r" rtl="1">
              <a:lnSpc>
                <a:spcPct val="115000"/>
              </a:lnSpc>
              <a:spcBef>
                <a:spcPts val="1200"/>
              </a:spcBef>
              <a:spcAft>
                <a:spcPts val="0"/>
              </a:spcAft>
              <a:buClr>
                <a:schemeClr val="dk2"/>
              </a:buClr>
              <a:buSzPts val="1100"/>
              <a:buFont typeface="Arial"/>
              <a:buNone/>
            </a:pPr>
            <a:r>
              <a:rPr lang="en" sz="1200" b="1">
                <a:solidFill>
                  <a:schemeClr val="dk2"/>
                </a:solidFill>
                <a:latin typeface="Yekan Bakh" panose="00000500000000000000" pitchFamily="50" charset="-78"/>
                <a:cs typeface="Yekan Bakh" panose="00000500000000000000" pitchFamily="50" charset="-78"/>
              </a:rPr>
              <a:t>مزایا برای کسب‌وکار:</a:t>
            </a:r>
            <a:endParaRPr sz="1200" b="1">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1200"/>
              </a:spcBef>
              <a:spcAft>
                <a:spcPts val="0"/>
              </a:spcAft>
              <a:buClr>
                <a:schemeClr val="tx1"/>
              </a:buClr>
              <a:buSzPts val="1100"/>
              <a:buChar char="●"/>
            </a:pPr>
            <a:r>
              <a:rPr lang="en" sz="1100">
                <a:solidFill>
                  <a:schemeClr val="dk2"/>
                </a:solidFill>
                <a:latin typeface="Yekan Bakh" panose="00000500000000000000" pitchFamily="50" charset="-78"/>
                <a:cs typeface="Yekan Bakh" panose="00000500000000000000" pitchFamily="50" charset="-78"/>
              </a:rPr>
              <a:t>بهبود تجربه مشتری از طریق تحلیل تماس‌ها</a:t>
            </a:r>
            <a:endParaRPr sz="1100">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0"/>
              </a:spcBef>
              <a:spcAft>
                <a:spcPts val="0"/>
              </a:spcAft>
              <a:buClr>
                <a:schemeClr val="tx1"/>
              </a:buClr>
              <a:buSzPts val="1100"/>
              <a:buChar char="●"/>
            </a:pPr>
            <a:r>
              <a:rPr lang="en" sz="1100">
                <a:solidFill>
                  <a:schemeClr val="dk2"/>
                </a:solidFill>
                <a:latin typeface="Yekan Bakh" panose="00000500000000000000" pitchFamily="50" charset="-78"/>
                <a:cs typeface="Yekan Bakh" panose="00000500000000000000" pitchFamily="50" charset="-78"/>
              </a:rPr>
              <a:t>کاهش زمان در جمع‌آوری داده‌ها از جلسات</a:t>
            </a:r>
            <a:endParaRPr sz="1100">
              <a:solidFill>
                <a:schemeClr val="dk2"/>
              </a:solidFill>
              <a:latin typeface="Yekan Bakh" panose="00000500000000000000" pitchFamily="50" charset="-78"/>
              <a:cs typeface="Yekan Bakh" panose="00000500000000000000" pitchFamily="50" charset="-78"/>
            </a:endParaRPr>
          </a:p>
          <a:p>
            <a:pPr marL="457200" lvl="0" indent="-298450" algn="r" rtl="1">
              <a:lnSpc>
                <a:spcPct val="115000"/>
              </a:lnSpc>
              <a:spcBef>
                <a:spcPts val="0"/>
              </a:spcBef>
              <a:spcAft>
                <a:spcPts val="0"/>
              </a:spcAft>
              <a:buClr>
                <a:schemeClr val="tx1"/>
              </a:buClr>
              <a:buSzPts val="1100"/>
              <a:buChar char="●"/>
            </a:pPr>
            <a:r>
              <a:rPr lang="en" sz="1100">
                <a:solidFill>
                  <a:schemeClr val="dk2"/>
                </a:solidFill>
                <a:latin typeface="Yekan Bakh" panose="00000500000000000000" pitchFamily="50" charset="-78"/>
                <a:cs typeface="Yekan Bakh" panose="00000500000000000000" pitchFamily="50" charset="-78"/>
              </a:rPr>
              <a:t>افزایش دقت تصمیم‌گیری با داده‌های صوتی تحلیلی</a:t>
            </a:r>
            <a:endParaRPr sz="2100">
              <a:latin typeface="Yekan Bakh" panose="00000500000000000000" pitchFamily="50" charset="-78"/>
              <a:cs typeface="Yekan Bakh" panose="00000500000000000000" pitchFamily="50" charset="-78"/>
            </a:endParaRPr>
          </a:p>
        </p:txBody>
      </p:sp>
      <p:pic>
        <p:nvPicPr>
          <p:cNvPr id="3" name="Graphic 2">
            <a:extLst>
              <a:ext uri="{FF2B5EF4-FFF2-40B4-BE49-F238E27FC236}">
                <a16:creationId xmlns:a16="http://schemas.microsoft.com/office/drawing/2014/main" id="{3E3F0FD2-39A7-B5EA-593C-07E98EBEE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764" y="1711035"/>
            <a:ext cx="2716701" cy="2066328"/>
          </a:xfrm>
          <a:prstGeom prst="rect">
            <a:avLst/>
          </a:prstGeom>
        </p:spPr>
      </p:pic>
      <p:pic>
        <p:nvPicPr>
          <p:cNvPr id="4" name="Graphic 3">
            <a:extLst>
              <a:ext uri="{FF2B5EF4-FFF2-40B4-BE49-F238E27FC236}">
                <a16:creationId xmlns:a16="http://schemas.microsoft.com/office/drawing/2014/main" id="{757D83B1-8A70-DC4A-3695-31450CDE1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653027"/>
            <a:ext cx="7467600" cy="2952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3" name="Google Shape;153;p29">
            <a:extLst>
              <a:ext uri="{FF2B5EF4-FFF2-40B4-BE49-F238E27FC236}">
                <a16:creationId xmlns:a16="http://schemas.microsoft.com/office/drawing/2014/main" id="{EB399B77-BF9E-F0CC-F787-D56545DEB201}"/>
              </a:ext>
            </a:extLst>
          </p:cNvPr>
          <p:cNvPicPr preferRelativeResize="0"/>
          <p:nvPr/>
        </p:nvPicPr>
        <p:blipFill rotWithShape="1">
          <a:blip r:embed="rId3">
            <a:alphaModFix/>
          </a:blip>
          <a:srcRect/>
          <a:stretch/>
        </p:blipFill>
        <p:spPr>
          <a:xfrm rot="5400000">
            <a:off x="1367861" y="-1408057"/>
            <a:ext cx="6368082" cy="9184196"/>
          </a:xfrm>
          <a:prstGeom prst="rect">
            <a:avLst/>
          </a:prstGeom>
          <a:noFill/>
          <a:ln>
            <a:noFill/>
          </a:ln>
        </p:spPr>
      </p:pic>
      <p:sp>
        <p:nvSpPr>
          <p:cNvPr id="162" name="Google Shape;162;p30"/>
          <p:cNvSpPr txBox="1"/>
          <p:nvPr/>
        </p:nvSpPr>
        <p:spPr>
          <a:xfrm>
            <a:off x="577354" y="437827"/>
            <a:ext cx="8237700" cy="3726364"/>
          </a:xfrm>
          <a:prstGeom prst="rect">
            <a:avLst/>
          </a:prstGeom>
          <a:noFill/>
          <a:ln>
            <a:noFill/>
          </a:ln>
        </p:spPr>
        <p:txBody>
          <a:bodyPr spcFirstLastPara="1" wrap="square" lIns="91425" tIns="45700" rIns="91425" bIns="45700" anchor="t" anchorCtr="0">
            <a:spAutoFit/>
          </a:bodyPr>
          <a:lstStyle/>
          <a:p>
            <a:pPr marL="0" lvl="0" indent="0" algn="r" rtl="0">
              <a:lnSpc>
                <a:spcPct val="115000"/>
              </a:lnSpc>
              <a:spcBef>
                <a:spcPts val="1200"/>
              </a:spcBef>
              <a:spcAft>
                <a:spcPts val="0"/>
              </a:spcAft>
              <a:buNone/>
            </a:pPr>
            <a:r>
              <a:rPr lang="en" sz="2100" b="1">
                <a:solidFill>
                  <a:srgbClr val="24428D"/>
                </a:solidFill>
                <a:latin typeface="Helvetica Neue Medium Extended" pitchFamily="50" charset="0"/>
              </a:rPr>
              <a:t>ChatGPT for Business</a:t>
            </a:r>
            <a:endParaRPr lang="fa-IR" sz="2100" b="1">
              <a:solidFill>
                <a:srgbClr val="24428D"/>
              </a:solidFill>
              <a:latin typeface="Helvetica Neue Medium Extended" pitchFamily="50" charset="0"/>
            </a:endParaRPr>
          </a:p>
          <a:p>
            <a:pPr marL="457200" lvl="0" indent="0" algn="r" rtl="0">
              <a:spcBef>
                <a:spcPts val="1200"/>
              </a:spcBef>
              <a:spcAft>
                <a:spcPts val="0"/>
              </a:spcAft>
              <a:buClr>
                <a:schemeClr val="dk2"/>
              </a:buClr>
              <a:buSzPts val="1100"/>
              <a:buFont typeface="Arial"/>
              <a:buNone/>
            </a:pPr>
            <a:r>
              <a:rPr lang="en" b="1">
                <a:latin typeface="Yekan Bakh" panose="00000500000000000000" pitchFamily="50" charset="-78"/>
                <a:cs typeface="Yekan Bakh" panose="00000500000000000000" pitchFamily="50" charset="-78"/>
              </a:rPr>
              <a:t>تولید محتوا، ایمیل، اسکریپت فروش و پاسخگویی خودکار</a:t>
            </a:r>
            <a:endParaRPr lang="fa-IR" b="1">
              <a:latin typeface="Yekan Bakh" panose="00000500000000000000" pitchFamily="50" charset="-78"/>
              <a:cs typeface="Yekan Bakh" panose="00000500000000000000" pitchFamily="50" charset="-78"/>
            </a:endParaRPr>
          </a:p>
          <a:p>
            <a:pPr marL="457200" lvl="0" indent="0" algn="r" rtl="0">
              <a:spcBef>
                <a:spcPts val="1200"/>
              </a:spcBef>
              <a:spcAft>
                <a:spcPts val="0"/>
              </a:spcAft>
              <a:buClr>
                <a:schemeClr val="dk2"/>
              </a:buClr>
              <a:buSzPts val="1100"/>
              <a:buFont typeface="Arial"/>
              <a:buNone/>
            </a:pPr>
            <a:r>
              <a:rPr lang="en" b="1">
                <a:latin typeface="Yekan Bakh" panose="00000500000000000000" pitchFamily="50" charset="-78"/>
                <a:cs typeface="Yekan Bakh" panose="00000500000000000000" pitchFamily="50" charset="-78"/>
              </a:rPr>
              <a:t>مثل</a:t>
            </a:r>
            <a:r>
              <a:rPr lang="fa-IR" b="1">
                <a:latin typeface="Yekan Bakh" panose="00000500000000000000" pitchFamily="50" charset="-78"/>
                <a:cs typeface="Yekan Bakh" panose="00000500000000000000" pitchFamily="50" charset="-78"/>
              </a:rPr>
              <a:t>:</a:t>
            </a:r>
            <a:r>
              <a:rPr lang="en" b="1">
                <a:latin typeface="Yekan Bakh" panose="00000500000000000000" pitchFamily="50" charset="-78"/>
                <a:cs typeface="Yekan Bakh" panose="00000500000000000000" pitchFamily="50" charset="-78"/>
              </a:rPr>
              <a:t> </a:t>
            </a:r>
            <a:r>
              <a:rPr lang="en">
                <a:latin typeface="Yekan Bakh" panose="00000500000000000000" pitchFamily="50" charset="-78"/>
                <a:cs typeface="Yekan Bakh" panose="00000500000000000000" pitchFamily="50" charset="-78"/>
              </a:rPr>
              <a:t>خودکارسازی محتوا، نحوه و تحلیل ارتباط با مشتری، ایده‌پردازی برای کمپین‌ ها </a:t>
            </a:r>
            <a:endParaRPr>
              <a:latin typeface="Yekan Bakh" panose="00000500000000000000" pitchFamily="50" charset="-78"/>
              <a:cs typeface="Yekan Bakh" panose="00000500000000000000" pitchFamily="50" charset="-78"/>
            </a:endParaRPr>
          </a:p>
          <a:p>
            <a:pPr marL="457200" lvl="0" indent="0" algn="r" rtl="1">
              <a:spcBef>
                <a:spcPts val="1200"/>
              </a:spcBef>
              <a:spcAft>
                <a:spcPts val="0"/>
              </a:spcAft>
              <a:buClr>
                <a:schemeClr val="dk2"/>
              </a:buClr>
              <a:buSzPts val="1100"/>
              <a:buFont typeface="Arial"/>
              <a:buNone/>
            </a:pPr>
            <a:r>
              <a:rPr lang="en" sz="1600" b="1" spc="-150">
                <a:solidFill>
                  <a:srgbClr val="F46524"/>
                </a:solidFill>
                <a:latin typeface="Yekan Bakh" panose="00000500000000000000" pitchFamily="50" charset="-78"/>
                <a:cs typeface="Yekan Bakh" panose="00000500000000000000" pitchFamily="50" charset="-78"/>
              </a:rPr>
              <a:t>نمونه ها:</a:t>
            </a:r>
            <a:endParaRPr sz="1600" b="1" spc="-150">
              <a:solidFill>
                <a:srgbClr val="F46524"/>
              </a:solidFill>
              <a:latin typeface="Yekan Bakh" panose="00000500000000000000" pitchFamily="50" charset="-78"/>
              <a:cs typeface="Yekan Bakh" panose="00000500000000000000" pitchFamily="50" charset="-78"/>
            </a:endParaRPr>
          </a:p>
          <a:p>
            <a:pPr marL="457200" lvl="0" indent="0" algn="r" rtl="1">
              <a:spcBef>
                <a:spcPts val="1200"/>
              </a:spcBef>
              <a:spcAft>
                <a:spcPts val="0"/>
              </a:spcAft>
              <a:buClr>
                <a:schemeClr val="dk2"/>
              </a:buClr>
              <a:buSzPts val="1100"/>
              <a:buFont typeface="Arial"/>
              <a:buNone/>
            </a:pPr>
            <a:r>
              <a:rPr lang="en" b="1">
                <a:latin typeface="Yekan Bakh" panose="00000500000000000000" pitchFamily="50" charset="-78"/>
                <a:cs typeface="Yekan Bakh" panose="00000500000000000000" pitchFamily="50" charset="-78"/>
              </a:rPr>
              <a:t>۱- نوشتن پاسخ برای یک ایمیل</a:t>
            </a:r>
            <a:endParaRPr b="1">
              <a:latin typeface="Yekan Bakh" panose="00000500000000000000" pitchFamily="50" charset="-78"/>
              <a:cs typeface="Yekan Bakh" panose="00000500000000000000" pitchFamily="50" charset="-78"/>
            </a:endParaRPr>
          </a:p>
          <a:p>
            <a:pPr marL="457200" lvl="0" indent="0" algn="r" rtl="1">
              <a:spcBef>
                <a:spcPts val="1200"/>
              </a:spcBef>
              <a:spcAft>
                <a:spcPts val="0"/>
              </a:spcAft>
              <a:buClr>
                <a:schemeClr val="dk2"/>
              </a:buClr>
              <a:buSzPts val="1100"/>
              <a:buFont typeface="Arial"/>
              <a:buNone/>
            </a:pPr>
            <a:r>
              <a:rPr lang="en" b="1">
                <a:latin typeface="Yekan Bakh" panose="00000500000000000000" pitchFamily="50" charset="-78"/>
                <a:cs typeface="Yekan Bakh" panose="00000500000000000000" pitchFamily="50" charset="-78"/>
              </a:rPr>
              <a:t>۲- نوشتن پیام پیشنهادی جهت مطرح کردن موضوع با پرسنل/همکاران/شرکا/سرمایه گذاران</a:t>
            </a:r>
            <a:endParaRPr b="1">
              <a:latin typeface="Yekan Bakh" panose="00000500000000000000" pitchFamily="50" charset="-78"/>
              <a:cs typeface="Yekan Bakh" panose="00000500000000000000" pitchFamily="50" charset="-78"/>
            </a:endParaRPr>
          </a:p>
          <a:p>
            <a:pPr marL="457200" lvl="0" indent="0" algn="r" rtl="1">
              <a:spcBef>
                <a:spcPts val="1200"/>
              </a:spcBef>
              <a:spcAft>
                <a:spcPts val="0"/>
              </a:spcAft>
              <a:buClr>
                <a:schemeClr val="dk2"/>
              </a:buClr>
              <a:buSzPts val="1100"/>
              <a:buFont typeface="Arial"/>
              <a:buNone/>
            </a:pPr>
            <a:r>
              <a:rPr lang="en" b="1">
                <a:latin typeface="Yekan Bakh" panose="00000500000000000000" pitchFamily="50" charset="-78"/>
                <a:cs typeface="Yekan Bakh" panose="00000500000000000000" pitchFamily="50" charset="-78"/>
              </a:rPr>
              <a:t>۳- نوشتن اسکریپت فروش</a:t>
            </a:r>
            <a:endParaRPr b="1">
              <a:latin typeface="Yekan Bakh" panose="00000500000000000000" pitchFamily="50" charset="-78"/>
              <a:cs typeface="Yekan Bakh" panose="00000500000000000000" pitchFamily="50" charset="-78"/>
            </a:endParaRPr>
          </a:p>
          <a:p>
            <a:pPr marL="457200" lvl="0" indent="0" algn="r" rtl="1">
              <a:spcBef>
                <a:spcPts val="1200"/>
              </a:spcBef>
              <a:spcAft>
                <a:spcPts val="0"/>
              </a:spcAft>
              <a:buClr>
                <a:schemeClr val="dk2"/>
              </a:buClr>
              <a:buSzPts val="1100"/>
              <a:buFont typeface="Arial"/>
              <a:buNone/>
            </a:pPr>
            <a:r>
              <a:rPr lang="en" b="1">
                <a:latin typeface="Yekan Bakh" panose="00000500000000000000" pitchFamily="50" charset="-78"/>
                <a:cs typeface="Yekan Bakh" panose="00000500000000000000" pitchFamily="50" charset="-78"/>
              </a:rPr>
              <a:t>۴- تحلیل عمیق گفتگو های تجاری</a:t>
            </a:r>
            <a:endParaRPr b="1">
              <a:latin typeface="Yekan Bakh" panose="00000500000000000000" pitchFamily="50" charset="-78"/>
              <a:cs typeface="Yekan Bakh" panose="00000500000000000000" pitchFamily="50" charset="-78"/>
            </a:endParaRPr>
          </a:p>
          <a:p>
            <a:pPr marL="457200" lvl="0" indent="0" algn="r" rtl="1">
              <a:spcBef>
                <a:spcPts val="1200"/>
              </a:spcBef>
              <a:spcAft>
                <a:spcPts val="1200"/>
              </a:spcAft>
              <a:buClr>
                <a:schemeClr val="dk2"/>
              </a:buClr>
              <a:buSzPts val="1100"/>
              <a:buFont typeface="Arial"/>
              <a:buNone/>
            </a:pPr>
            <a:r>
              <a:rPr lang="en" b="1">
                <a:latin typeface="Yekan Bakh" panose="00000500000000000000" pitchFamily="50" charset="-78"/>
                <a:cs typeface="Yekan Bakh" panose="00000500000000000000" pitchFamily="50" charset="-78"/>
              </a:rPr>
              <a:t>۵- ترجمه گفتگو و پیام</a:t>
            </a:r>
            <a:endParaRPr b="1">
              <a:latin typeface="Yekan Bakh" panose="00000500000000000000" pitchFamily="50" charset="-78"/>
              <a:cs typeface="Yekan Bakh" panose="00000500000000000000" pitchFamily="50" charset="-78"/>
            </a:endParaRPr>
          </a:p>
        </p:txBody>
      </p:sp>
      <p:pic>
        <p:nvPicPr>
          <p:cNvPr id="4" name="Graphic 3">
            <a:extLst>
              <a:ext uri="{FF2B5EF4-FFF2-40B4-BE49-F238E27FC236}">
                <a16:creationId xmlns:a16="http://schemas.microsoft.com/office/drawing/2014/main" id="{03ABAE05-AD93-5FB4-DDC1-43715B185C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31"/>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169" name="Google Shape;169;p31"/>
          <p:cNvSpPr txBox="1"/>
          <p:nvPr/>
        </p:nvSpPr>
        <p:spPr>
          <a:xfrm>
            <a:off x="797576" y="722928"/>
            <a:ext cx="8237700" cy="3185447"/>
          </a:xfrm>
          <a:prstGeom prst="rect">
            <a:avLst/>
          </a:prstGeom>
          <a:noFill/>
          <a:ln>
            <a:noFill/>
          </a:ln>
        </p:spPr>
        <p:txBody>
          <a:bodyPr spcFirstLastPara="1" wrap="square" lIns="91425" tIns="45700" rIns="91425" bIns="45700" anchor="t" anchorCtr="0">
            <a:spAutoFit/>
          </a:bodyPr>
          <a:lstStyle/>
          <a:p>
            <a:pPr marL="457200" lvl="0" indent="0" rtl="0">
              <a:lnSpc>
                <a:spcPct val="115000"/>
              </a:lnSpc>
              <a:spcBef>
                <a:spcPts val="1200"/>
              </a:spcBef>
              <a:spcAft>
                <a:spcPts val="0"/>
              </a:spcAft>
              <a:buNone/>
            </a:pPr>
            <a:endParaRPr lang="fa-IR" sz="2000">
              <a:solidFill>
                <a:srgbClr val="24428D"/>
              </a:solidFill>
              <a:latin typeface="Helvetica Neue Medium Extended" pitchFamily="50" charset="0"/>
            </a:endParaRPr>
          </a:p>
          <a:p>
            <a:pPr marL="457200" lvl="0" indent="0" algn="r" rtl="1">
              <a:spcBef>
                <a:spcPts val="1200"/>
              </a:spcBef>
              <a:spcAft>
                <a:spcPts val="0"/>
              </a:spcAft>
              <a:buClr>
                <a:schemeClr val="dk2"/>
              </a:buClr>
              <a:buSzPts val="1100"/>
              <a:buFont typeface="Arial"/>
              <a:buNone/>
            </a:pPr>
            <a:r>
              <a:rPr lang="en" sz="1800">
                <a:effectLst>
                  <a:outerShdw blurRad="38100" dist="38100" dir="2700000" algn="tl">
                    <a:srgbClr val="000000">
                      <a:alpha val="43137"/>
                    </a:srgbClr>
                  </a:outerShdw>
                </a:effectLst>
                <a:latin typeface="Yekan Bakh" panose="00000500000000000000" pitchFamily="50" charset="-78"/>
                <a:cs typeface="Yekan Bakh" panose="00000500000000000000" pitchFamily="50" charset="-78"/>
              </a:rPr>
              <a:t>تحلیل داده‌های بزرگ با هوش مصنوعی</a:t>
            </a:r>
            <a:br>
              <a:rPr lang="en" sz="1800">
                <a:effectLst>
                  <a:outerShdw blurRad="38100" dist="38100" dir="2700000" algn="tl">
                    <a:srgbClr val="000000">
                      <a:alpha val="43137"/>
                    </a:srgbClr>
                  </a:outerShdw>
                </a:effectLst>
                <a:latin typeface="Yekan Bakh" panose="00000500000000000000" pitchFamily="50" charset="-78"/>
                <a:cs typeface="Yekan Bakh" panose="00000500000000000000" pitchFamily="50" charset="-78"/>
              </a:rPr>
            </a:br>
            <a:r>
              <a:rPr lang="en" sz="1800">
                <a:solidFill>
                  <a:srgbClr val="F46524"/>
                </a:solidFill>
                <a:effectLst>
                  <a:outerShdw blurRad="38100" dist="38100" dir="2700000" algn="tl">
                    <a:srgbClr val="000000">
                      <a:alpha val="43137"/>
                    </a:srgbClr>
                  </a:outerShdw>
                </a:effectLst>
                <a:latin typeface="Yekan Bakh" panose="00000500000000000000" pitchFamily="50" charset="-78"/>
                <a:cs typeface="Yekan Bakh" panose="00000500000000000000" pitchFamily="50" charset="-78"/>
              </a:rPr>
              <a:t>مثال: </a:t>
            </a:r>
            <a:r>
              <a:rPr lang="en" sz="1800">
                <a:effectLst>
                  <a:outerShdw blurRad="38100" dist="38100" dir="2700000" algn="tl">
                    <a:srgbClr val="000000">
                      <a:alpha val="43137"/>
                    </a:srgbClr>
                  </a:outerShdw>
                </a:effectLst>
                <a:latin typeface="Yekan Bakh" panose="00000500000000000000" pitchFamily="50" charset="-78"/>
                <a:cs typeface="Yekan Bakh" panose="00000500000000000000" pitchFamily="50" charset="-78"/>
              </a:rPr>
              <a:t>پیش‌بینی فروش، شناسایی رفتار مشتری، تشخیص روند بازار</a:t>
            </a:r>
            <a:endParaRPr lang="fa-IR" sz="1800">
              <a:effectLst>
                <a:outerShdw blurRad="38100" dist="38100" dir="2700000" algn="tl">
                  <a:srgbClr val="000000">
                    <a:alpha val="43137"/>
                  </a:srgbClr>
                </a:outerShdw>
              </a:effectLst>
              <a:latin typeface="Yekan Bakh" panose="00000500000000000000" pitchFamily="50" charset="-78"/>
              <a:cs typeface="Yekan Bakh" panose="00000500000000000000" pitchFamily="50" charset="-78"/>
            </a:endParaRPr>
          </a:p>
          <a:p>
            <a:pPr marL="457200" lvl="0" indent="0" algn="r" rtl="1">
              <a:spcBef>
                <a:spcPts val="1200"/>
              </a:spcBef>
              <a:spcAft>
                <a:spcPts val="0"/>
              </a:spcAft>
              <a:buClr>
                <a:schemeClr val="dk2"/>
              </a:buClr>
              <a:buSzPts val="1100"/>
              <a:buFont typeface="Arial"/>
              <a:buNone/>
            </a:pPr>
            <a:endParaRPr sz="1800" b="1">
              <a:latin typeface="Yekan Bakh" panose="00000500000000000000" pitchFamily="50" charset="-78"/>
              <a:cs typeface="Yekan Bakh" panose="00000500000000000000" pitchFamily="50" charset="-78"/>
            </a:endParaRPr>
          </a:p>
          <a:p>
            <a:pPr marL="457200" lvl="0" indent="0" algn="r" rtl="1">
              <a:spcBef>
                <a:spcPts val="1200"/>
              </a:spcBef>
              <a:spcAft>
                <a:spcPts val="0"/>
              </a:spcAft>
              <a:buNone/>
            </a:pPr>
            <a:r>
              <a:rPr lang="en" sz="1800" b="1">
                <a:solidFill>
                  <a:srgbClr val="24428D"/>
                </a:solidFill>
                <a:latin typeface="Yekan Bakh" panose="00000500000000000000" pitchFamily="50" charset="-78"/>
                <a:cs typeface="Yekan Bakh" panose="00000500000000000000" pitchFamily="50" charset="-78"/>
              </a:rPr>
              <a:t>چطور داده های مالی و داده های واقعی را به اطلاع هوش مصنوعی برسانیم؟</a:t>
            </a:r>
            <a:endParaRPr lang="fa-IR" sz="1800" b="1">
              <a:solidFill>
                <a:srgbClr val="24428D"/>
              </a:solidFill>
              <a:latin typeface="Yekan Bakh" panose="00000500000000000000" pitchFamily="50" charset="-78"/>
              <a:cs typeface="Yekan Bakh" panose="00000500000000000000" pitchFamily="50" charset="-78"/>
            </a:endParaRPr>
          </a:p>
          <a:p>
            <a:pPr marL="457200" lvl="0" indent="0" algn="r" rtl="1">
              <a:spcBef>
                <a:spcPts val="1200"/>
              </a:spcBef>
              <a:spcAft>
                <a:spcPts val="0"/>
              </a:spcAft>
              <a:buNone/>
            </a:pPr>
            <a:endParaRPr sz="1800" b="1">
              <a:latin typeface="Yekan Bakh" panose="00000500000000000000" pitchFamily="50" charset="-78"/>
              <a:cs typeface="Yekan Bakh" panose="00000500000000000000" pitchFamily="50" charset="-78"/>
            </a:endParaRPr>
          </a:p>
          <a:p>
            <a:pPr marL="457200" lvl="0" indent="0" algn="r" rtl="1">
              <a:spcBef>
                <a:spcPts val="1200"/>
              </a:spcBef>
              <a:spcAft>
                <a:spcPts val="1200"/>
              </a:spcAft>
              <a:buNone/>
            </a:pPr>
            <a:r>
              <a:rPr lang="en" sz="1800" b="1">
                <a:latin typeface="Yekan Bakh" panose="00000500000000000000" pitchFamily="50" charset="-78"/>
                <a:cs typeface="Yekan Bakh" panose="00000500000000000000" pitchFamily="50" charset="-78"/>
              </a:rPr>
              <a:t>داده ها ممکن است در قالب فرصت های مختلفی باشند: </a:t>
            </a:r>
            <a:endParaRPr lang="fa-IR" sz="1800" b="1">
              <a:latin typeface="Yekan Bakh" panose="00000500000000000000" pitchFamily="50" charset="-78"/>
              <a:cs typeface="Yekan Bakh" panose="00000500000000000000" pitchFamily="50" charset="-78"/>
            </a:endParaRPr>
          </a:p>
        </p:txBody>
      </p:sp>
      <p:sp>
        <p:nvSpPr>
          <p:cNvPr id="2" name="Rectangle 1">
            <a:extLst>
              <a:ext uri="{FF2B5EF4-FFF2-40B4-BE49-F238E27FC236}">
                <a16:creationId xmlns:a16="http://schemas.microsoft.com/office/drawing/2014/main" id="{687AD8A0-2AEA-742D-E255-B28DEC98C8B0}"/>
              </a:ext>
            </a:extLst>
          </p:cNvPr>
          <p:cNvSpPr/>
          <p:nvPr/>
        </p:nvSpPr>
        <p:spPr>
          <a:xfrm>
            <a:off x="6745496" y="2148203"/>
            <a:ext cx="1984218" cy="369332"/>
          </a:xfrm>
          <a:prstGeom prst="rect">
            <a:avLst/>
          </a:prstGeom>
          <a:noFill/>
        </p:spPr>
        <p:txBody>
          <a:bodyPr wrap="square" lIns="91440" tIns="45720" rIns="91440" bIns="45720">
            <a:spAutoFit/>
          </a:bodyPr>
          <a:lstStyle/>
          <a:p>
            <a:pPr algn="ctr" rtl="1"/>
            <a:r>
              <a:rPr lang="en" sz="18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Yekan Bakh" panose="00000500000000000000" pitchFamily="50" charset="-78"/>
                <a:cs typeface="Yekan Bakh" panose="00000500000000000000" pitchFamily="50" charset="-78"/>
              </a:rPr>
              <a:t>سوال اساسی: </a:t>
            </a:r>
            <a:endParaRPr lang="fa-IR" sz="18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TextBox 3">
            <a:extLst>
              <a:ext uri="{FF2B5EF4-FFF2-40B4-BE49-F238E27FC236}">
                <a16:creationId xmlns:a16="http://schemas.microsoft.com/office/drawing/2014/main" id="{0B04A2BC-4060-FEAB-80EA-2DED0FF56E55}"/>
              </a:ext>
            </a:extLst>
          </p:cNvPr>
          <p:cNvSpPr txBox="1"/>
          <p:nvPr/>
        </p:nvSpPr>
        <p:spPr>
          <a:xfrm>
            <a:off x="3753348" y="3664506"/>
            <a:ext cx="5243628" cy="323165"/>
          </a:xfrm>
          <a:prstGeom prst="rect">
            <a:avLst/>
          </a:prstGeom>
          <a:noFill/>
        </p:spPr>
        <p:txBody>
          <a:bodyPr wrap="square">
            <a:spAutoFit/>
          </a:bodyPr>
          <a:lstStyle/>
          <a:p>
            <a:pPr marL="457200" lvl="0" indent="0" algn="r" rtl="1">
              <a:spcBef>
                <a:spcPts val="1200"/>
              </a:spcBef>
              <a:spcAft>
                <a:spcPts val="1200"/>
              </a:spcAft>
              <a:buNone/>
            </a:pPr>
            <a:r>
              <a:rPr lang="fa-IR" sz="1500" b="1">
                <a:latin typeface="Yekan Bakh" panose="00000500000000000000" pitchFamily="50" charset="-78"/>
                <a:cs typeface="Yekan Bakh" panose="00000500000000000000" pitchFamily="50" charset="-78"/>
              </a:rPr>
              <a:t>تصویری، متنی، نمودار، اکسل، لیست، مجموعه عدد، جدول</a:t>
            </a:r>
          </a:p>
        </p:txBody>
      </p:sp>
      <p:sp>
        <p:nvSpPr>
          <p:cNvPr id="7" name="TextBox 6">
            <a:extLst>
              <a:ext uri="{FF2B5EF4-FFF2-40B4-BE49-F238E27FC236}">
                <a16:creationId xmlns:a16="http://schemas.microsoft.com/office/drawing/2014/main" id="{AA932369-AC5F-0DEC-1131-F18E7BD3FC36}"/>
              </a:ext>
            </a:extLst>
          </p:cNvPr>
          <p:cNvSpPr txBox="1"/>
          <p:nvPr/>
        </p:nvSpPr>
        <p:spPr>
          <a:xfrm>
            <a:off x="4220219" y="643632"/>
            <a:ext cx="4309887" cy="545214"/>
          </a:xfrm>
          <a:prstGeom prst="rect">
            <a:avLst/>
          </a:prstGeom>
          <a:noFill/>
        </p:spPr>
        <p:txBody>
          <a:bodyPr wrap="square">
            <a:spAutoFit/>
          </a:bodyPr>
          <a:lstStyle/>
          <a:p>
            <a:pPr marL="457200" lvl="0" indent="0" algn="r" rtl="0">
              <a:lnSpc>
                <a:spcPct val="115000"/>
              </a:lnSpc>
              <a:spcBef>
                <a:spcPts val="1200"/>
              </a:spcBef>
              <a:spcAft>
                <a:spcPts val="0"/>
              </a:spcAft>
              <a:buNone/>
            </a:pPr>
            <a:r>
              <a:rPr lang="en" sz="2800">
                <a:solidFill>
                  <a:srgbClr val="24428D"/>
                </a:solidFill>
                <a:latin typeface="Helvetica Neue Medium Extended" pitchFamily="50" charset="0"/>
              </a:rPr>
              <a:t>AI Analytics Tools</a:t>
            </a:r>
            <a:endParaRPr lang="fa-IR" sz="2800">
              <a:solidFill>
                <a:srgbClr val="24428D"/>
              </a:solidFill>
              <a:latin typeface="Helvetica Neue Medium Extended" pitchFamily="50" charset="0"/>
            </a:endParaRPr>
          </a:p>
        </p:txBody>
      </p:sp>
      <p:pic>
        <p:nvPicPr>
          <p:cNvPr id="3" name="Graphic 2">
            <a:extLst>
              <a:ext uri="{FF2B5EF4-FFF2-40B4-BE49-F238E27FC236}">
                <a16:creationId xmlns:a16="http://schemas.microsoft.com/office/drawing/2014/main" id="{8CAC9C46-629B-B9DD-045F-50B4AE864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2"/>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176" name="Google Shape;176;p32"/>
          <p:cNvSpPr txBox="1"/>
          <p:nvPr/>
        </p:nvSpPr>
        <p:spPr>
          <a:xfrm>
            <a:off x="426693" y="605387"/>
            <a:ext cx="8556533" cy="2956923"/>
          </a:xfrm>
          <a:prstGeom prst="rect">
            <a:avLst/>
          </a:prstGeom>
          <a:noFill/>
          <a:ln>
            <a:noFill/>
          </a:ln>
        </p:spPr>
        <p:txBody>
          <a:bodyPr spcFirstLastPara="1" wrap="square" lIns="91425" tIns="45700" rIns="91425" bIns="45700" anchor="t" anchorCtr="0">
            <a:spAutoFit/>
          </a:bodyPr>
          <a:lstStyle/>
          <a:p>
            <a:pPr marL="457200" lvl="0" indent="0" algn="r" rtl="0">
              <a:lnSpc>
                <a:spcPct val="115000"/>
              </a:lnSpc>
              <a:spcBef>
                <a:spcPts val="1200"/>
              </a:spcBef>
              <a:spcAft>
                <a:spcPts val="0"/>
              </a:spcAft>
              <a:buNone/>
            </a:pPr>
            <a:r>
              <a:rPr lang="en" sz="2100" b="1">
                <a:solidFill>
                  <a:srgbClr val="24428D"/>
                </a:solidFill>
                <a:latin typeface="Helvetica Neue Medium Extended" pitchFamily="50" charset="0"/>
              </a:rPr>
              <a:t>AI in Marketing &amp; Sales</a:t>
            </a:r>
            <a:r>
              <a:rPr lang="fa-IR" sz="2100" b="1">
                <a:solidFill>
                  <a:srgbClr val="24428D"/>
                </a:solidFill>
                <a:latin typeface="Helvetica Neue Medium Extended" pitchFamily="50" charset="0"/>
              </a:rPr>
              <a:t>      </a:t>
            </a:r>
            <a:endParaRPr sz="2100" b="1">
              <a:solidFill>
                <a:srgbClr val="24428D"/>
              </a:solidFill>
              <a:latin typeface="Helvetica Neue Medium Extended" pitchFamily="50" charset="0"/>
            </a:endParaRPr>
          </a:p>
          <a:p>
            <a:pPr marL="457200" lvl="0" indent="0" algn="r" rtl="1">
              <a:lnSpc>
                <a:spcPct val="115000"/>
              </a:lnSpc>
              <a:spcBef>
                <a:spcPts val="1200"/>
              </a:spcBef>
              <a:spcAft>
                <a:spcPts val="0"/>
              </a:spcAft>
              <a:buClr>
                <a:schemeClr val="dk2"/>
              </a:buClr>
              <a:buSzPts val="1100"/>
              <a:buFont typeface="Arial"/>
              <a:buNone/>
            </a:pPr>
            <a:r>
              <a:rPr lang="en" sz="1600" b="1">
                <a:latin typeface="Yekan Bakh" panose="00000500000000000000" pitchFamily="50" charset="-78"/>
                <a:cs typeface="Yekan Bakh" panose="00000500000000000000" pitchFamily="50" charset="-78"/>
              </a:rPr>
              <a:t>استفاده از هوش مصنوعی برای هدفمند کردن تبلیغات و فروش، گفتگو و تعامل با مشتریان</a:t>
            </a:r>
            <a:endParaRPr sz="1600" b="1">
              <a:latin typeface="Yekan Bakh" panose="00000500000000000000" pitchFamily="50" charset="-78"/>
              <a:cs typeface="Yekan Bakh" panose="00000500000000000000" pitchFamily="50" charset="-78"/>
            </a:endParaRPr>
          </a:p>
          <a:p>
            <a:pPr marL="457200" lvl="0" indent="0" algn="r" rtl="1">
              <a:lnSpc>
                <a:spcPct val="115000"/>
              </a:lnSpc>
              <a:spcBef>
                <a:spcPts val="1200"/>
              </a:spcBef>
              <a:spcAft>
                <a:spcPts val="0"/>
              </a:spcAft>
              <a:buClr>
                <a:schemeClr val="dk2"/>
              </a:buClr>
              <a:buSzPts val="1100"/>
              <a:buFont typeface="Arial"/>
              <a:buNone/>
            </a:pPr>
            <a:r>
              <a:rPr lang="en" sz="1600" b="1">
                <a:latin typeface="Yekan Bakh" panose="00000500000000000000" pitchFamily="50" charset="-78"/>
                <a:cs typeface="Yekan Bakh" panose="00000500000000000000" pitchFamily="50" charset="-78"/>
              </a:rPr>
              <a:t>مثال: </a:t>
            </a:r>
            <a:endParaRPr sz="1600" b="1">
              <a:latin typeface="Yekan Bakh" panose="00000500000000000000" pitchFamily="50" charset="-78"/>
              <a:cs typeface="Yekan Bakh" panose="00000500000000000000" pitchFamily="50" charset="-78"/>
            </a:endParaRPr>
          </a:p>
          <a:p>
            <a:pPr marL="457200" lvl="0" indent="0" algn="r" rtl="1">
              <a:lnSpc>
                <a:spcPct val="115000"/>
              </a:lnSpc>
              <a:spcBef>
                <a:spcPts val="1200"/>
              </a:spcBef>
              <a:spcAft>
                <a:spcPts val="0"/>
              </a:spcAft>
              <a:buClr>
                <a:schemeClr val="dk2"/>
              </a:buClr>
              <a:buSzPts val="1100"/>
              <a:buFont typeface="Arial"/>
              <a:buNone/>
            </a:pPr>
            <a:r>
              <a:rPr lang="fa-IR" sz="1600">
                <a:latin typeface="Yekan Bakh" panose="00000500000000000000" pitchFamily="50" charset="-78"/>
                <a:cs typeface="Yekan Bakh" panose="00000500000000000000" pitchFamily="50" charset="-78"/>
              </a:rPr>
              <a:t> </a:t>
            </a:r>
            <a:r>
              <a:rPr lang="en" sz="1600">
                <a:latin typeface="Yekan Bakh" panose="00000500000000000000" pitchFamily="50" charset="-78"/>
                <a:cs typeface="Yekan Bakh" panose="00000500000000000000" pitchFamily="50" charset="-78"/>
              </a:rPr>
              <a:t>تحلیل رفتار مشتری</a:t>
            </a:r>
            <a:endParaRPr sz="1600">
              <a:latin typeface="Yekan Bakh" panose="00000500000000000000" pitchFamily="50" charset="-78"/>
              <a:cs typeface="Yekan Bakh" panose="00000500000000000000" pitchFamily="50" charset="-78"/>
            </a:endParaRPr>
          </a:p>
          <a:p>
            <a:pPr marL="0" lvl="0" indent="0" algn="r" rtl="1">
              <a:lnSpc>
                <a:spcPct val="115000"/>
              </a:lnSpc>
              <a:spcBef>
                <a:spcPts val="1200"/>
              </a:spcBef>
              <a:spcAft>
                <a:spcPts val="0"/>
              </a:spcAft>
              <a:buClr>
                <a:schemeClr val="dk2"/>
              </a:buClr>
              <a:buSzPts val="1100"/>
              <a:buFont typeface="Arial"/>
              <a:buNone/>
            </a:pPr>
            <a:r>
              <a:rPr lang="fa-IR" sz="1600">
                <a:solidFill>
                  <a:schemeClr val="dk2"/>
                </a:solidFill>
                <a:latin typeface="Yekan Bakh" panose="00000500000000000000" pitchFamily="50" charset="-78"/>
                <a:cs typeface="Yekan Bakh" panose="00000500000000000000" pitchFamily="50" charset="-78"/>
              </a:rPr>
              <a:t>           </a:t>
            </a:r>
            <a:r>
              <a:rPr lang="en" sz="1600">
                <a:solidFill>
                  <a:schemeClr val="dk2"/>
                </a:solidFill>
                <a:latin typeface="Yekan Bakh" panose="00000500000000000000" pitchFamily="50" charset="-78"/>
                <a:cs typeface="Yekan Bakh" panose="00000500000000000000" pitchFamily="50" charset="-78"/>
              </a:rPr>
              <a:t>طبقه بندی و برچسب گذاری خودکار مشتریان</a:t>
            </a:r>
            <a:endParaRPr sz="1600">
              <a:latin typeface="Yekan Bakh" panose="00000500000000000000" pitchFamily="50" charset="-78"/>
              <a:cs typeface="Yekan Bakh" panose="00000500000000000000" pitchFamily="50" charset="-78"/>
            </a:endParaRPr>
          </a:p>
          <a:p>
            <a:pPr marL="457200" lvl="0" indent="0" algn="r" rtl="1">
              <a:lnSpc>
                <a:spcPct val="115000"/>
              </a:lnSpc>
              <a:spcBef>
                <a:spcPts val="1200"/>
              </a:spcBef>
              <a:spcAft>
                <a:spcPts val="1200"/>
              </a:spcAft>
              <a:buClr>
                <a:schemeClr val="dk2"/>
              </a:buClr>
              <a:buSzPts val="1100"/>
              <a:buFont typeface="Arial"/>
              <a:buNone/>
            </a:pPr>
            <a:r>
              <a:rPr lang="en" sz="1600">
                <a:latin typeface="Yekan Bakh" panose="00000500000000000000" pitchFamily="50" charset="-78"/>
                <a:cs typeface="Yekan Bakh" panose="00000500000000000000" pitchFamily="50" charset="-78"/>
              </a:rPr>
              <a:t> پیشنهاد محصول و خدمات تکمیلی</a:t>
            </a:r>
            <a:endParaRPr sz="1600" b="1">
              <a:latin typeface="Yekan Bakh" panose="00000500000000000000" pitchFamily="50" charset="-78"/>
              <a:cs typeface="Yekan Bakh" panose="00000500000000000000" pitchFamily="50" charset="-78"/>
            </a:endParaRPr>
          </a:p>
        </p:txBody>
      </p:sp>
      <p:sp>
        <p:nvSpPr>
          <p:cNvPr id="2" name="Oval 1">
            <a:extLst>
              <a:ext uri="{FF2B5EF4-FFF2-40B4-BE49-F238E27FC236}">
                <a16:creationId xmlns:a16="http://schemas.microsoft.com/office/drawing/2014/main" id="{8594BC69-7206-A994-82DB-575B458402AE}"/>
              </a:ext>
            </a:extLst>
          </p:cNvPr>
          <p:cNvSpPr/>
          <p:nvPr/>
        </p:nvSpPr>
        <p:spPr>
          <a:xfrm>
            <a:off x="8459397" y="2278819"/>
            <a:ext cx="81386" cy="8138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3" name="Oval 2">
            <a:extLst>
              <a:ext uri="{FF2B5EF4-FFF2-40B4-BE49-F238E27FC236}">
                <a16:creationId xmlns:a16="http://schemas.microsoft.com/office/drawing/2014/main" id="{472B7512-152C-A8DA-7D91-24C3FEEDA0B2}"/>
              </a:ext>
            </a:extLst>
          </p:cNvPr>
          <p:cNvSpPr/>
          <p:nvPr/>
        </p:nvSpPr>
        <p:spPr>
          <a:xfrm>
            <a:off x="8459397" y="2725049"/>
            <a:ext cx="81386" cy="8138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9AD7EE1D-0D48-F669-C917-B24877E51F57}"/>
              </a:ext>
            </a:extLst>
          </p:cNvPr>
          <p:cNvSpPr/>
          <p:nvPr/>
        </p:nvSpPr>
        <p:spPr>
          <a:xfrm>
            <a:off x="8451418" y="3152456"/>
            <a:ext cx="81386" cy="8138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endParaRPr lang="fa-IR"/>
          </a:p>
        </p:txBody>
      </p:sp>
      <p:pic>
        <p:nvPicPr>
          <p:cNvPr id="6" name="Graphic 5">
            <a:extLst>
              <a:ext uri="{FF2B5EF4-FFF2-40B4-BE49-F238E27FC236}">
                <a16:creationId xmlns:a16="http://schemas.microsoft.com/office/drawing/2014/main" id="{DD70B1C0-7B87-5FFC-40EF-B7C2774A73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3"/>
          <p:cNvPicPr preferRelativeResize="0"/>
          <p:nvPr/>
        </p:nvPicPr>
        <p:blipFill rotWithShape="1">
          <a:blip r:embed="rId3">
            <a:alphaModFix/>
          </a:blip>
          <a:srcRect/>
          <a:stretch/>
        </p:blipFill>
        <p:spPr>
          <a:xfrm rot="5400000">
            <a:off x="1367861" y="-1411083"/>
            <a:ext cx="6368083" cy="9184196"/>
          </a:xfrm>
          <a:prstGeom prst="rect">
            <a:avLst/>
          </a:prstGeom>
          <a:noFill/>
          <a:ln>
            <a:noFill/>
          </a:ln>
        </p:spPr>
      </p:pic>
      <p:sp>
        <p:nvSpPr>
          <p:cNvPr id="183" name="Google Shape;183;p33"/>
          <p:cNvSpPr txBox="1"/>
          <p:nvPr/>
        </p:nvSpPr>
        <p:spPr>
          <a:xfrm>
            <a:off x="433052" y="1045830"/>
            <a:ext cx="8237700" cy="2773026"/>
          </a:xfrm>
          <a:prstGeom prst="rect">
            <a:avLst/>
          </a:prstGeom>
          <a:noFill/>
          <a:ln>
            <a:noFill/>
          </a:ln>
        </p:spPr>
        <p:txBody>
          <a:bodyPr spcFirstLastPara="1" wrap="square" lIns="91425" tIns="45700" rIns="91425" bIns="45700" anchor="t" anchorCtr="0">
            <a:spAutoFit/>
          </a:bodyPr>
          <a:lstStyle/>
          <a:p>
            <a:pPr marL="0" lvl="0" indent="0" algn="r" rtl="1">
              <a:lnSpc>
                <a:spcPct val="115000"/>
              </a:lnSpc>
              <a:spcBef>
                <a:spcPts val="1200"/>
              </a:spcBef>
              <a:spcAft>
                <a:spcPts val="0"/>
              </a:spcAft>
              <a:buNone/>
            </a:pPr>
            <a:r>
              <a:rPr lang="en" sz="1800" b="1">
                <a:latin typeface="Yekan Bakh" panose="00000500000000000000" pitchFamily="50" charset="-78"/>
                <a:cs typeface="Yekan Bakh" panose="00000500000000000000" pitchFamily="50" charset="-78"/>
              </a:rPr>
              <a:t>یکی از کاربرد های مهم هوش مصنوعی در صنعت در زمینه پیش بینی و مدیریت ریسک است.</a:t>
            </a:r>
            <a:endParaRPr sz="1800" b="1">
              <a:latin typeface="Yekan Bakh" panose="00000500000000000000" pitchFamily="50" charset="-78"/>
              <a:cs typeface="Yekan Bakh" panose="00000500000000000000" pitchFamily="50" charset="-78"/>
            </a:endParaRPr>
          </a:p>
          <a:p>
            <a:pPr marL="342900" lvl="0" indent="-342900" algn="r" rtl="1">
              <a:lnSpc>
                <a:spcPct val="115000"/>
              </a:lnSpc>
              <a:spcBef>
                <a:spcPts val="1200"/>
              </a:spcBef>
              <a:spcAft>
                <a:spcPts val="0"/>
              </a:spcAft>
              <a:buClr>
                <a:srgbClr val="F46524"/>
              </a:buClr>
              <a:buSzPct val="60000"/>
              <a:buFont typeface="Wingdings" panose="05000000000000000000" pitchFamily="2" charset="2"/>
              <a:buChar char="v"/>
            </a:pPr>
            <a:r>
              <a:rPr lang="en" sz="1800">
                <a:latin typeface="Yekan Bakh" panose="00000500000000000000" pitchFamily="50" charset="-78"/>
                <a:cs typeface="Yekan Bakh" panose="00000500000000000000" pitchFamily="50" charset="-78"/>
              </a:rPr>
              <a:t>پیش بینی شرایط، اتفاقات و کاهش ریسک‌ها با هوش مصنوعی</a:t>
            </a:r>
            <a:endParaRPr lang="fa-IR" sz="1800">
              <a:latin typeface="Yekan Bakh" panose="00000500000000000000" pitchFamily="50" charset="-78"/>
              <a:cs typeface="Yekan Bakh" panose="00000500000000000000" pitchFamily="50" charset="-78"/>
            </a:endParaRPr>
          </a:p>
          <a:p>
            <a:pPr marL="342900" lvl="0" indent="-342900" algn="r" rtl="1">
              <a:lnSpc>
                <a:spcPct val="115000"/>
              </a:lnSpc>
              <a:spcBef>
                <a:spcPts val="1200"/>
              </a:spcBef>
              <a:spcAft>
                <a:spcPts val="0"/>
              </a:spcAft>
              <a:buClr>
                <a:srgbClr val="F46524"/>
              </a:buClr>
              <a:buSzPct val="60000"/>
              <a:buFont typeface="Wingdings" panose="05000000000000000000" pitchFamily="2" charset="2"/>
              <a:buChar char="v"/>
            </a:pPr>
            <a:r>
              <a:rPr lang="en" sz="1800">
                <a:latin typeface="Yekan Bakh" panose="00000500000000000000" pitchFamily="50" charset="-78"/>
                <a:cs typeface="Yekan Bakh" panose="00000500000000000000" pitchFamily="50" charset="-78"/>
              </a:rPr>
              <a:t>شناسایی تغییرات مهم و تاثیرگذار</a:t>
            </a:r>
            <a:endParaRPr lang="fa-IR" sz="1800">
              <a:latin typeface="Yekan Bakh" panose="00000500000000000000" pitchFamily="50" charset="-78"/>
              <a:cs typeface="Yekan Bakh" panose="00000500000000000000" pitchFamily="50" charset="-78"/>
            </a:endParaRPr>
          </a:p>
          <a:p>
            <a:pPr marL="342900" lvl="0" indent="-342900" algn="r" rtl="1">
              <a:lnSpc>
                <a:spcPct val="115000"/>
              </a:lnSpc>
              <a:spcBef>
                <a:spcPts val="1200"/>
              </a:spcBef>
              <a:spcAft>
                <a:spcPts val="0"/>
              </a:spcAft>
              <a:buClr>
                <a:srgbClr val="F46524"/>
              </a:buClr>
              <a:buSzPct val="60000"/>
              <a:buFont typeface="Wingdings" panose="05000000000000000000" pitchFamily="2" charset="2"/>
              <a:buChar char="v"/>
            </a:pPr>
            <a:r>
              <a:rPr lang="en" sz="1800">
                <a:latin typeface="Yekan Bakh" panose="00000500000000000000" pitchFamily="50" charset="-78"/>
                <a:cs typeface="Yekan Bakh" panose="00000500000000000000" pitchFamily="50" charset="-78"/>
              </a:rPr>
              <a:t>مانیتورینگ وضعیت</a:t>
            </a:r>
            <a:endParaRPr lang="fa-IR" sz="1800">
              <a:latin typeface="Yekan Bakh" panose="00000500000000000000" pitchFamily="50" charset="-78"/>
              <a:cs typeface="Yekan Bakh" panose="00000500000000000000" pitchFamily="50" charset="-78"/>
            </a:endParaRPr>
          </a:p>
          <a:p>
            <a:pPr marL="342900" lvl="0" indent="-342900" algn="r" rtl="1">
              <a:lnSpc>
                <a:spcPct val="115000"/>
              </a:lnSpc>
              <a:spcBef>
                <a:spcPts val="1200"/>
              </a:spcBef>
              <a:spcAft>
                <a:spcPts val="0"/>
              </a:spcAft>
              <a:buClr>
                <a:srgbClr val="F46524"/>
              </a:buClr>
              <a:buSzPct val="60000"/>
              <a:buFont typeface="Wingdings" panose="05000000000000000000" pitchFamily="2" charset="2"/>
              <a:buChar char="v"/>
            </a:pPr>
            <a:r>
              <a:rPr lang="en" sz="1800">
                <a:latin typeface="Yekan Bakh" panose="00000500000000000000" pitchFamily="50" charset="-78"/>
                <a:cs typeface="Yekan Bakh" panose="00000500000000000000" pitchFamily="50" charset="-78"/>
              </a:rPr>
              <a:t>تحلیل تهدیدات احتمالی</a:t>
            </a:r>
            <a:endParaRPr sz="1800" b="1">
              <a:latin typeface="Yekan Bakh" panose="00000500000000000000" pitchFamily="50" charset="-78"/>
              <a:cs typeface="Yekan Bakh" panose="00000500000000000000" pitchFamily="50" charset="-78"/>
            </a:endParaRPr>
          </a:p>
        </p:txBody>
      </p:sp>
      <p:sp>
        <p:nvSpPr>
          <p:cNvPr id="3" name="TextBox 2">
            <a:extLst>
              <a:ext uri="{FF2B5EF4-FFF2-40B4-BE49-F238E27FC236}">
                <a16:creationId xmlns:a16="http://schemas.microsoft.com/office/drawing/2014/main" id="{78CD37D3-9D62-F0BF-65A3-D23ED5BBEA91}"/>
              </a:ext>
            </a:extLst>
          </p:cNvPr>
          <p:cNvSpPr txBox="1"/>
          <p:nvPr/>
        </p:nvSpPr>
        <p:spPr>
          <a:xfrm>
            <a:off x="3905350" y="425315"/>
            <a:ext cx="4718016" cy="543097"/>
          </a:xfrm>
          <a:prstGeom prst="rect">
            <a:avLst/>
          </a:prstGeom>
          <a:noFill/>
        </p:spPr>
        <p:txBody>
          <a:bodyPr wrap="square">
            <a:spAutoFit/>
          </a:bodyPr>
          <a:lstStyle/>
          <a:p>
            <a:pPr marL="0" lvl="0" indent="0" algn="r" rtl="1">
              <a:lnSpc>
                <a:spcPct val="115000"/>
              </a:lnSpc>
              <a:spcBef>
                <a:spcPts val="1200"/>
              </a:spcBef>
              <a:spcAft>
                <a:spcPts val="0"/>
              </a:spcAft>
              <a:buNone/>
            </a:pPr>
            <a:r>
              <a:rPr lang="en-GB" sz="2800" b="1">
                <a:solidFill>
                  <a:srgbClr val="24428D"/>
                </a:solidFill>
                <a:latin typeface="Helvetica Neue Medium Extended" pitchFamily="50" charset="0"/>
                <a:cs typeface="Yekan Bakh" panose="00000500000000000000" pitchFamily="50" charset="-78"/>
              </a:rPr>
              <a:t>AI Risk Management</a:t>
            </a:r>
          </a:p>
        </p:txBody>
      </p:sp>
      <p:pic>
        <p:nvPicPr>
          <p:cNvPr id="2" name="Graphic 1">
            <a:extLst>
              <a:ext uri="{FF2B5EF4-FFF2-40B4-BE49-F238E27FC236}">
                <a16:creationId xmlns:a16="http://schemas.microsoft.com/office/drawing/2014/main" id="{C6580BF2-8AF9-86AE-5D56-3E5C131975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53027"/>
            <a:ext cx="7467600" cy="29527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3575</Words>
  <Application>Microsoft Office PowerPoint</Application>
  <PresentationFormat>On-screen Show (16:9)</PresentationFormat>
  <Paragraphs>485</Paragraphs>
  <Slides>35</Slides>
  <Notes>32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Vazirmatn</vt:lpstr>
      <vt:lpstr>Wingdings</vt:lpstr>
      <vt:lpstr>Helvetica 65 Medium</vt:lpstr>
      <vt:lpstr>Arial</vt:lpstr>
      <vt:lpstr>Helvetica Neue Medium Extended</vt:lpstr>
      <vt:lpstr>Helvetica LT Std Cond Blk</vt:lpstr>
      <vt:lpstr>Acumin Variable Concept Wide Ul</vt:lpstr>
      <vt:lpstr>HelveNueThin</vt:lpstr>
      <vt:lpstr>Diba</vt:lpstr>
      <vt:lpstr>Raleway</vt:lpstr>
      <vt:lpstr>HelveNu</vt:lpstr>
      <vt:lpstr>Lato</vt:lpstr>
      <vt:lpstr>Yekan Bakh</vt:lpstr>
      <vt:lpstr>Simple Light</vt:lpstr>
      <vt:lpstr>Swiss</vt:lpstr>
      <vt:lpstr>برای رهبری با هوش مصنوعی، نیازی به ساختن آن ندارید - باید با آن فکر کنید</vt:lpstr>
      <vt:lpstr>هدف دوره آموزشی</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باسپاس از حسن توجه شما  تیم ماهر مشاوران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javanfekr</dc:creator>
  <cp:lastModifiedBy>Zahra javan</cp:lastModifiedBy>
  <cp:revision>23</cp:revision>
  <dcterms:modified xsi:type="dcterms:W3CDTF">2025-10-01T11:14:03Z</dcterms:modified>
</cp:coreProperties>
</file>